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80" r:id="rId3"/>
    <p:sldId id="294" r:id="rId4"/>
    <p:sldId id="272" r:id="rId5"/>
    <p:sldId id="281" r:id="rId6"/>
    <p:sldId id="273" r:id="rId7"/>
    <p:sldId id="293" r:id="rId8"/>
    <p:sldId id="304" r:id="rId9"/>
    <p:sldId id="315" r:id="rId10"/>
    <p:sldId id="307" r:id="rId11"/>
    <p:sldId id="311" r:id="rId12"/>
    <p:sldId id="308" r:id="rId13"/>
    <p:sldId id="269" r:id="rId14"/>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Lane" initials="BL" lastIdx="9" clrIdx="0"/>
  <p:cmAuthor id="2" name="Happ, Michael" initials="HM" lastIdx="21" clrIdx="1"/>
  <p:cmAuthor id="3" name="Mach, Jennifer" initials="MJ" lastIdx="33" clrIdx="2"/>
  <p:cmAuthor id="4" name="Daou, Rebecca" initials="DR"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99"/>
    <a:srgbClr val="467BBF"/>
    <a:srgbClr val="61B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63" autoAdjust="0"/>
    <p:restoredTop sz="57161" autoAdjust="0"/>
  </p:normalViewPr>
  <p:slideViewPr>
    <p:cSldViewPr snapToGrid="0">
      <p:cViewPr varScale="1">
        <p:scale>
          <a:sx n="41" d="100"/>
          <a:sy n="41" d="100"/>
        </p:scale>
        <p:origin x="1278" y="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5544-CB2C-413C-9CD9-E2F5C3C6AD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1FC0EE2-E646-4754-8F41-587DA7603CDD}">
      <dgm:prSet phldrT="[Text]" custT="1"/>
      <dgm:spPr>
        <a:xfrm>
          <a:off x="0" y="316934"/>
          <a:ext cx="1974254" cy="1184552"/>
        </a:xfrm>
        <a:solidFill>
          <a:srgbClr val="7A2682">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75% </a:t>
          </a:r>
        </a:p>
        <a:p>
          <a:r>
            <a:rPr lang="hr-HR" sz="1400" dirty="0">
              <a:solidFill>
                <a:srgbClr val="FFFFFF"/>
              </a:solidFill>
              <a:latin typeface="Arial" panose="020B0604020202020204" pitchFamily="34" charset="0"/>
              <a:ea typeface="+mn-ea"/>
              <a:cs typeface="Arial" panose="020B0604020202020204" pitchFamily="34" charset="0"/>
            </a:rPr>
            <a:t>pozitivna</a:t>
          </a:r>
          <a:r>
            <a:rPr lang="en-US" sz="1400" dirty="0">
              <a:solidFill>
                <a:srgbClr val="FFFFFF"/>
              </a:solidFill>
              <a:latin typeface="Arial" panose="020B0604020202020204" pitchFamily="34" charset="0"/>
              <a:ea typeface="+mn-ea"/>
              <a:cs typeface="Arial" panose="020B0604020202020204" pitchFamily="34" charset="0"/>
            </a:rPr>
            <a:t>/</a:t>
          </a:r>
          <a:r>
            <a:rPr lang="hr-HR" sz="1400" dirty="0">
              <a:solidFill>
                <a:srgbClr val="FFFFFF"/>
              </a:solidFill>
              <a:latin typeface="Arial" panose="020B0604020202020204" pitchFamily="34" charset="0"/>
              <a:ea typeface="+mn-ea"/>
              <a:cs typeface="Arial" panose="020B0604020202020204" pitchFamily="34" charset="0"/>
            </a:rPr>
            <a:t>vrlo pozitivna</a:t>
          </a:r>
          <a:r>
            <a:rPr lang="en-US" sz="1400" dirty="0">
              <a:solidFill>
                <a:srgbClr val="FFFFFF"/>
              </a:solidFill>
              <a:latin typeface="Arial" panose="020B0604020202020204" pitchFamily="34" charset="0"/>
              <a:ea typeface="+mn-ea"/>
              <a:cs typeface="Arial" panose="020B0604020202020204" pitchFamily="34" charset="0"/>
            </a:rPr>
            <a:t> </a:t>
          </a:r>
          <a:r>
            <a:rPr lang="hr-HR" sz="1400" dirty="0">
              <a:solidFill>
                <a:srgbClr val="FFFFFF"/>
              </a:solidFill>
              <a:latin typeface="Arial" panose="020B0604020202020204" pitchFamily="34" charset="0"/>
              <a:ea typeface="+mn-ea"/>
              <a:cs typeface="Arial" panose="020B0604020202020204" pitchFamily="34" charset="0"/>
            </a:rPr>
            <a:t>ocjena globalnih područja</a:t>
          </a:r>
          <a:endParaRPr lang="en-US" sz="1400" dirty="0">
            <a:solidFill>
              <a:srgbClr val="FFFFFF"/>
            </a:solidFill>
            <a:latin typeface="Arial" panose="020B0604020202020204" pitchFamily="34" charset="0"/>
            <a:ea typeface="+mn-ea"/>
            <a:cs typeface="Arial" panose="020B0604020202020204" pitchFamily="34" charset="0"/>
          </a:endParaRPr>
        </a:p>
      </dgm:t>
    </dgm:pt>
    <dgm:pt modelId="{F51E0FB5-FC3F-400B-B084-AAA1DD5FEA90}" type="par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D2A04B35-CA31-4591-8112-FDD1EC399091}" type="sib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C9D4EDF-3865-4C1F-B914-1E89087B15F3}">
      <dgm:prSet phldrT="[Text]" custT="1"/>
      <dgm:spPr>
        <a:xfrm>
          <a:off x="0" y="1698912"/>
          <a:ext cx="1974254" cy="1184552"/>
        </a:xfrm>
        <a:solidFill>
          <a:srgbClr val="FF5C35">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80%</a:t>
          </a:r>
        </a:p>
        <a:p>
          <a:r>
            <a:rPr lang="hr-HR" sz="1400" dirty="0">
              <a:solidFill>
                <a:srgbClr val="FFFFFF"/>
              </a:solidFill>
              <a:latin typeface="Arial" panose="020B0604020202020204" pitchFamily="34" charset="0"/>
              <a:ea typeface="+mn-ea"/>
              <a:cs typeface="Arial" panose="020B0604020202020204" pitchFamily="34" charset="0"/>
            </a:rPr>
            <a:t>bili bi spremni služiti kao lideri</a:t>
          </a:r>
          <a:endParaRPr lang="en-US" sz="1400" dirty="0">
            <a:solidFill>
              <a:srgbClr val="FFFFFF"/>
            </a:solidFill>
            <a:latin typeface="Arial" panose="020B0604020202020204" pitchFamily="34" charset="0"/>
            <a:ea typeface="+mn-ea"/>
            <a:cs typeface="Arial" panose="020B0604020202020204" pitchFamily="34" charset="0"/>
          </a:endParaRPr>
        </a:p>
      </dgm:t>
    </dgm:pt>
    <dgm:pt modelId="{A20CD846-E11D-4EBD-ACC9-4BEDD1350A74}" type="par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33CEDFC-0835-4F5C-AABE-B765CC79E8DE}" type="sib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6EE6172-C892-4F7B-9FA5-413972935ED2}">
      <dgm:prSet phldrT="[Text]" custT="1"/>
      <dgm:spPr>
        <a:xfrm>
          <a:off x="2171680" y="1698912"/>
          <a:ext cx="1974254" cy="1184552"/>
        </a:xfrm>
        <a:solidFill>
          <a:srgbClr val="B3B2B1"/>
        </a:solidFill>
        <a:ln w="12700" cap="flat" cmpd="sng" algn="ctr">
          <a:noFill/>
          <a:prstDash val="solid"/>
          <a:miter lim="800000"/>
        </a:ln>
        <a:effectLst/>
      </dgm:spPr>
      <dgm:t>
        <a:bodyPr/>
        <a:lstStyle/>
        <a:p>
          <a:r>
            <a:rPr lang="en-US" sz="1400" dirty="0">
              <a:solidFill>
                <a:schemeClr val="bg1"/>
              </a:solidFill>
              <a:latin typeface="Arial" panose="020B0604020202020204" pitchFamily="34" charset="0"/>
              <a:ea typeface="+mn-ea"/>
              <a:cs typeface="Arial" panose="020B0604020202020204" pitchFamily="34" charset="0"/>
            </a:rPr>
            <a:t>86%</a:t>
          </a:r>
        </a:p>
        <a:p>
          <a:r>
            <a:rPr lang="hr-HR" sz="1400" dirty="0">
              <a:solidFill>
                <a:schemeClr val="bg1"/>
              </a:solidFill>
              <a:latin typeface="Arial" panose="020B0604020202020204" pitchFamily="34" charset="0"/>
              <a:ea typeface="+mn-ea"/>
              <a:cs typeface="Arial" panose="020B0604020202020204" pitchFamily="34" charset="0"/>
            </a:rPr>
            <a:t>Bili bi spremni zamoliti </a:t>
          </a:r>
          <a:r>
            <a:rPr lang="en-US" sz="1400" dirty="0">
              <a:solidFill>
                <a:schemeClr val="bg1"/>
              </a:solidFill>
              <a:latin typeface="Arial" panose="020B0604020202020204" pitchFamily="34" charset="0"/>
              <a:ea typeface="+mn-ea"/>
              <a:cs typeface="Arial" panose="020B0604020202020204" pitchFamily="34" charset="0"/>
            </a:rPr>
            <a:t>Lions</a:t>
          </a:r>
          <a:r>
            <a:rPr lang="hr-HR" sz="1400" dirty="0">
              <a:solidFill>
                <a:schemeClr val="bg1"/>
              </a:solidFill>
              <a:latin typeface="Arial" panose="020B0604020202020204" pitchFamily="34" charset="0"/>
              <a:ea typeface="+mn-ea"/>
              <a:cs typeface="Arial" panose="020B0604020202020204" pitchFamily="34" charset="0"/>
            </a:rPr>
            <a:t>e za donacije</a:t>
          </a:r>
          <a:r>
            <a:rPr lang="en-US" sz="1400" dirty="0">
              <a:solidFill>
                <a:schemeClr val="bg1"/>
              </a:solidFill>
              <a:latin typeface="Arial" panose="020B0604020202020204" pitchFamily="34" charset="0"/>
              <a:ea typeface="+mn-ea"/>
              <a:cs typeface="Arial" panose="020B0604020202020204" pitchFamily="34" charset="0"/>
            </a:rPr>
            <a:t> / </a:t>
          </a:r>
          <a:r>
            <a:rPr lang="hr-HR" sz="1400" dirty="0">
              <a:solidFill>
                <a:schemeClr val="bg1"/>
              </a:solidFill>
              <a:latin typeface="Arial" panose="020B0604020202020204" pitchFamily="34" charset="0"/>
              <a:ea typeface="+mn-ea"/>
              <a:cs typeface="Arial" panose="020B0604020202020204" pitchFamily="34" charset="0"/>
            </a:rPr>
            <a:t>obećanja</a:t>
          </a:r>
          <a:endParaRPr lang="en-US" sz="1400" dirty="0">
            <a:solidFill>
              <a:schemeClr val="bg1"/>
            </a:solidFill>
            <a:latin typeface="Arial" panose="020B0604020202020204" pitchFamily="34" charset="0"/>
            <a:ea typeface="+mn-ea"/>
            <a:cs typeface="Arial" panose="020B0604020202020204" pitchFamily="34" charset="0"/>
          </a:endParaRPr>
        </a:p>
      </dgm:t>
    </dgm:pt>
    <dgm:pt modelId="{999B3A01-ECA9-498A-BDF7-48E8F008E734}" type="par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C771FB-327B-496C-9316-0364DBF88499}" type="sib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FF9762-47DA-4D7B-9708-683DFA940107}">
      <dgm:prSet phldrT="[Text]" custT="1"/>
      <dgm:spPr>
        <a:xfrm>
          <a:off x="4343360" y="1698912"/>
          <a:ext cx="1974254" cy="1184552"/>
        </a:xfrm>
        <a:solidFill>
          <a:srgbClr val="407CCA"/>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83%</a:t>
          </a:r>
        </a:p>
        <a:p>
          <a:r>
            <a:rPr lang="hr-HR" sz="1400" dirty="0">
              <a:solidFill>
                <a:srgbClr val="FFFFFF"/>
              </a:solidFill>
              <a:latin typeface="Arial" panose="020B0604020202020204" pitchFamily="34" charset="0"/>
              <a:ea typeface="+mn-ea"/>
              <a:cs typeface="Arial" panose="020B0604020202020204" pitchFamily="34" charset="0"/>
            </a:rPr>
            <a:t>se slaže da kampanja krene</a:t>
          </a:r>
          <a:endParaRPr lang="en-US" sz="1400" dirty="0">
            <a:solidFill>
              <a:srgbClr val="FFFFFF"/>
            </a:solidFill>
            <a:latin typeface="Arial" panose="020B0604020202020204" pitchFamily="34" charset="0"/>
            <a:ea typeface="+mn-ea"/>
            <a:cs typeface="Arial" panose="020B0604020202020204" pitchFamily="34" charset="0"/>
          </a:endParaRPr>
        </a:p>
      </dgm:t>
    </dgm:pt>
    <dgm:pt modelId="{47F9362C-9E2F-4953-A74D-B36CA55A7C96}" type="par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5FA327C-52DB-46CF-A96E-649041934766}" type="sib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A80BCE03-DA18-418A-AD5E-CEF67F0F173E}">
      <dgm:prSet custT="1"/>
      <dgm:spPr>
        <a:xfrm>
          <a:off x="4343360" y="316934"/>
          <a:ext cx="1974254" cy="1184552"/>
        </a:xfrm>
        <a:solidFill>
          <a:srgbClr val="00AC69">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72%</a:t>
          </a:r>
        </a:p>
        <a:p>
          <a:r>
            <a:rPr lang="hr-HR" sz="1400" dirty="0">
              <a:solidFill>
                <a:srgbClr val="FFFFFF"/>
              </a:solidFill>
              <a:latin typeface="Arial" panose="020B0604020202020204" pitchFamily="34" charset="0"/>
              <a:ea typeface="+mn-ea"/>
              <a:cs typeface="Arial" panose="020B0604020202020204" pitchFamily="34" charset="0"/>
            </a:rPr>
            <a:t>razmišlja o donaciji</a:t>
          </a:r>
          <a:endParaRPr lang="en-US" sz="1400" dirty="0">
            <a:solidFill>
              <a:srgbClr val="FFFFFF"/>
            </a:solidFill>
            <a:latin typeface="Arial" panose="020B0604020202020204" pitchFamily="34" charset="0"/>
            <a:ea typeface="+mn-ea"/>
            <a:cs typeface="Arial" panose="020B0604020202020204" pitchFamily="34" charset="0"/>
          </a:endParaRPr>
        </a:p>
      </dgm:t>
    </dgm:pt>
    <dgm:pt modelId="{089464F8-0C5F-4A30-A6C0-F6BB539CD605}" type="par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0C7EF871-CC4C-4651-98EC-9F1F788ECEAF}" type="sib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D790E91-555D-4400-A53C-E632E4615232}">
      <dgm:prSet custT="1"/>
      <dgm:spPr>
        <a:xfrm>
          <a:off x="2171680" y="316934"/>
          <a:ext cx="1974254" cy="1184552"/>
        </a:xfrm>
        <a:solidFill>
          <a:srgbClr val="00338D"/>
        </a:solidFill>
        <a:ln w="12700" cap="flat" cmpd="sng" algn="ctr">
          <a:noFill/>
          <a:prstDash val="solid"/>
          <a:miter lim="800000"/>
        </a:ln>
        <a:effectLst/>
      </dgm:spPr>
      <dgm:t>
        <a:bodyPr/>
        <a:lstStyle/>
        <a:p>
          <a:r>
            <a:rPr lang="hr-HR" sz="1400" dirty="0">
              <a:solidFill>
                <a:srgbClr val="FFFFFF"/>
              </a:solidFill>
              <a:latin typeface="Arial" panose="020B0604020202020204" pitchFamily="34" charset="0"/>
              <a:ea typeface="+mn-ea"/>
              <a:cs typeface="Arial" panose="020B0604020202020204" pitchFamily="34" charset="0"/>
            </a:rPr>
            <a:t>Različiti prioriteti po konstitucionalnim područjima</a:t>
          </a:r>
          <a:endParaRPr lang="en-US" sz="1400" dirty="0">
            <a:solidFill>
              <a:srgbClr val="FFFFFF"/>
            </a:solidFill>
            <a:latin typeface="Arial" panose="020B0604020202020204" pitchFamily="34" charset="0"/>
            <a:ea typeface="+mn-ea"/>
            <a:cs typeface="Arial" panose="020B0604020202020204" pitchFamily="34" charset="0"/>
          </a:endParaRPr>
        </a:p>
      </dgm:t>
    </dgm:pt>
    <dgm:pt modelId="{0CA6D970-C3FC-435D-86CA-77AA79887055}" type="par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7C939BA-7482-422C-A982-0CCD53DDB7E4}" type="sib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96460A9-B4FA-402B-AFD6-FD4DA2C4F3F9}" type="pres">
      <dgm:prSet presAssocID="{A2DD5544-CB2C-413C-9CD9-E2F5C3C6ADCE}" presName="diagram" presStyleCnt="0">
        <dgm:presLayoutVars>
          <dgm:dir/>
          <dgm:resizeHandles val="exact"/>
        </dgm:presLayoutVars>
      </dgm:prSet>
      <dgm:spPr/>
    </dgm:pt>
    <dgm:pt modelId="{1AA13863-E4BD-4712-876D-27C81BC9154A}" type="pres">
      <dgm:prSet presAssocID="{61FC0EE2-E646-4754-8F41-587DA7603CDD}" presName="node" presStyleLbl="node1" presStyleIdx="0" presStyleCnt="6">
        <dgm:presLayoutVars>
          <dgm:bulletEnabled val="1"/>
        </dgm:presLayoutVars>
      </dgm:prSet>
      <dgm:spPr>
        <a:prstGeom prst="rect">
          <a:avLst/>
        </a:prstGeom>
      </dgm:spPr>
    </dgm:pt>
    <dgm:pt modelId="{A2CB2188-C061-4F5F-90DB-C9DCACCC12A4}" type="pres">
      <dgm:prSet presAssocID="{D2A04B35-CA31-4591-8112-FDD1EC399091}" presName="sibTrans" presStyleCnt="0"/>
      <dgm:spPr/>
    </dgm:pt>
    <dgm:pt modelId="{3C315DEF-DDD6-4E69-B0C1-EA8F80372A9B}" type="pres">
      <dgm:prSet presAssocID="{BD790E91-555D-4400-A53C-E632E4615232}" presName="node" presStyleLbl="node1" presStyleIdx="1" presStyleCnt="6">
        <dgm:presLayoutVars>
          <dgm:bulletEnabled val="1"/>
        </dgm:presLayoutVars>
      </dgm:prSet>
      <dgm:spPr>
        <a:prstGeom prst="rect">
          <a:avLst/>
        </a:prstGeom>
      </dgm:spPr>
    </dgm:pt>
    <dgm:pt modelId="{70635351-5210-4E2F-9371-25C2FF4939DA}" type="pres">
      <dgm:prSet presAssocID="{27C939BA-7482-422C-A982-0CCD53DDB7E4}" presName="sibTrans" presStyleCnt="0"/>
      <dgm:spPr/>
    </dgm:pt>
    <dgm:pt modelId="{443F0E4B-59BD-42CD-ABC0-40CC832CBD14}" type="pres">
      <dgm:prSet presAssocID="{A80BCE03-DA18-418A-AD5E-CEF67F0F173E}" presName="node" presStyleLbl="node1" presStyleIdx="2" presStyleCnt="6">
        <dgm:presLayoutVars>
          <dgm:bulletEnabled val="1"/>
        </dgm:presLayoutVars>
      </dgm:prSet>
      <dgm:spPr>
        <a:prstGeom prst="rect">
          <a:avLst/>
        </a:prstGeom>
      </dgm:spPr>
    </dgm:pt>
    <dgm:pt modelId="{93248DE0-C3EC-40BE-911A-E79BA70F926F}" type="pres">
      <dgm:prSet presAssocID="{0C7EF871-CC4C-4651-98EC-9F1F788ECEAF}" presName="sibTrans" presStyleCnt="0"/>
      <dgm:spPr/>
    </dgm:pt>
    <dgm:pt modelId="{C579CB4F-790A-4BF0-A972-080FB37B0819}" type="pres">
      <dgm:prSet presAssocID="{6C9D4EDF-3865-4C1F-B914-1E89087B15F3}" presName="node" presStyleLbl="node1" presStyleIdx="3" presStyleCnt="6">
        <dgm:presLayoutVars>
          <dgm:bulletEnabled val="1"/>
        </dgm:presLayoutVars>
      </dgm:prSet>
      <dgm:spPr>
        <a:prstGeom prst="rect">
          <a:avLst/>
        </a:prstGeom>
      </dgm:spPr>
    </dgm:pt>
    <dgm:pt modelId="{92E12FB0-827A-4958-81CB-9C546CDD8682}" type="pres">
      <dgm:prSet presAssocID="{C33CEDFC-0835-4F5C-AABE-B765CC79E8DE}" presName="sibTrans" presStyleCnt="0"/>
      <dgm:spPr/>
    </dgm:pt>
    <dgm:pt modelId="{62EB9C1E-9084-4307-AA85-3F9F44A30AC0}" type="pres">
      <dgm:prSet presAssocID="{C6EE6172-C892-4F7B-9FA5-413972935ED2}" presName="node" presStyleLbl="node1" presStyleIdx="4" presStyleCnt="6">
        <dgm:presLayoutVars>
          <dgm:bulletEnabled val="1"/>
        </dgm:presLayoutVars>
      </dgm:prSet>
      <dgm:spPr>
        <a:prstGeom prst="rect">
          <a:avLst/>
        </a:prstGeom>
      </dgm:spPr>
    </dgm:pt>
    <dgm:pt modelId="{75822FE4-6A1E-4E55-8331-31800112E092}" type="pres">
      <dgm:prSet presAssocID="{B3C771FB-327B-496C-9316-0364DBF88499}" presName="sibTrans" presStyleCnt="0"/>
      <dgm:spPr/>
    </dgm:pt>
    <dgm:pt modelId="{B16272B3-21EA-4049-AA9D-2657AD1D7A25}" type="pres">
      <dgm:prSet presAssocID="{B3FF9762-47DA-4D7B-9708-683DFA940107}" presName="node" presStyleLbl="node1" presStyleIdx="5" presStyleCnt="6">
        <dgm:presLayoutVars>
          <dgm:bulletEnabled val="1"/>
        </dgm:presLayoutVars>
      </dgm:prSet>
      <dgm:spPr>
        <a:prstGeom prst="rect">
          <a:avLst/>
        </a:prstGeom>
      </dgm:spPr>
    </dgm:pt>
  </dgm:ptLst>
  <dgm:cxnLst>
    <dgm:cxn modelId="{79522F5B-2C37-4EA2-B135-64475DD054F0}" type="presOf" srcId="{61FC0EE2-E646-4754-8F41-587DA7603CDD}" destId="{1AA13863-E4BD-4712-876D-27C81BC9154A}" srcOrd="0" destOrd="0" presId="urn:microsoft.com/office/officeart/2005/8/layout/default"/>
    <dgm:cxn modelId="{40176D5F-565D-46F4-B5F6-4EC5063C7733}" srcId="{A2DD5544-CB2C-413C-9CD9-E2F5C3C6ADCE}" destId="{A80BCE03-DA18-418A-AD5E-CEF67F0F173E}" srcOrd="2" destOrd="0" parTransId="{089464F8-0C5F-4A30-A6C0-F6BB539CD605}" sibTransId="{0C7EF871-CC4C-4651-98EC-9F1F788ECEAF}"/>
    <dgm:cxn modelId="{72D2F061-601E-4789-838B-F3DBDC015205}" type="presOf" srcId="{C6EE6172-C892-4F7B-9FA5-413972935ED2}" destId="{62EB9C1E-9084-4307-AA85-3F9F44A30AC0}" srcOrd="0" destOrd="0" presId="urn:microsoft.com/office/officeart/2005/8/layout/default"/>
    <dgm:cxn modelId="{91971764-24E3-46DE-86A2-E2416088A43C}" srcId="{A2DD5544-CB2C-413C-9CD9-E2F5C3C6ADCE}" destId="{6C9D4EDF-3865-4C1F-B914-1E89087B15F3}" srcOrd="3" destOrd="0" parTransId="{A20CD846-E11D-4EBD-ACC9-4BEDD1350A74}" sibTransId="{C33CEDFC-0835-4F5C-AABE-B765CC79E8DE}"/>
    <dgm:cxn modelId="{56C6BF44-8FDE-427E-9D70-D08B3B3A60B2}" srcId="{A2DD5544-CB2C-413C-9CD9-E2F5C3C6ADCE}" destId="{61FC0EE2-E646-4754-8F41-587DA7603CDD}" srcOrd="0" destOrd="0" parTransId="{F51E0FB5-FC3F-400B-B084-AAA1DD5FEA90}" sibTransId="{D2A04B35-CA31-4591-8112-FDD1EC399091}"/>
    <dgm:cxn modelId="{184A876F-E2C7-401F-A650-6EF6C2339C7A}" type="presOf" srcId="{BD790E91-555D-4400-A53C-E632E4615232}" destId="{3C315DEF-DDD6-4E69-B0C1-EA8F80372A9B}" srcOrd="0" destOrd="0" presId="urn:microsoft.com/office/officeart/2005/8/layout/default"/>
    <dgm:cxn modelId="{8287A753-B0EE-400D-AFFE-D195D6C57C3E}" type="presOf" srcId="{A80BCE03-DA18-418A-AD5E-CEF67F0F173E}" destId="{443F0E4B-59BD-42CD-ABC0-40CC832CBD14}" srcOrd="0" destOrd="0" presId="urn:microsoft.com/office/officeart/2005/8/layout/default"/>
    <dgm:cxn modelId="{BD38E481-F598-4DF2-B389-8623BACCFB76}" srcId="{A2DD5544-CB2C-413C-9CD9-E2F5C3C6ADCE}" destId="{C6EE6172-C892-4F7B-9FA5-413972935ED2}" srcOrd="4" destOrd="0" parTransId="{999B3A01-ECA9-498A-BDF7-48E8F008E734}" sibTransId="{B3C771FB-327B-496C-9316-0364DBF88499}"/>
    <dgm:cxn modelId="{2508DAAC-19A1-4956-A622-2A5AB9DF5F1A}" type="presOf" srcId="{6C9D4EDF-3865-4C1F-B914-1E89087B15F3}" destId="{C579CB4F-790A-4BF0-A972-080FB37B0819}" srcOrd="0" destOrd="0" presId="urn:microsoft.com/office/officeart/2005/8/layout/default"/>
    <dgm:cxn modelId="{CBA0A1BF-3510-40DA-9E8A-3E99BE5BF870}" srcId="{A2DD5544-CB2C-413C-9CD9-E2F5C3C6ADCE}" destId="{BD790E91-555D-4400-A53C-E632E4615232}" srcOrd="1" destOrd="0" parTransId="{0CA6D970-C3FC-435D-86CA-77AA79887055}" sibTransId="{27C939BA-7482-422C-A982-0CCD53DDB7E4}"/>
    <dgm:cxn modelId="{FE4C9FD9-0AFF-47AD-9325-DFDB1B1418A5}" type="presOf" srcId="{A2DD5544-CB2C-413C-9CD9-E2F5C3C6ADCE}" destId="{696460A9-B4FA-402B-AFD6-FD4DA2C4F3F9}" srcOrd="0" destOrd="0" presId="urn:microsoft.com/office/officeart/2005/8/layout/default"/>
    <dgm:cxn modelId="{574B2BEC-4DB8-468F-BE45-9487FF93CBD0}" srcId="{A2DD5544-CB2C-413C-9CD9-E2F5C3C6ADCE}" destId="{B3FF9762-47DA-4D7B-9708-683DFA940107}" srcOrd="5" destOrd="0" parTransId="{47F9362C-9E2F-4953-A74D-B36CA55A7C96}" sibTransId="{25FA327C-52DB-46CF-A96E-649041934766}"/>
    <dgm:cxn modelId="{E48056F8-6F22-4B5B-AD99-0B4D4657F0BE}" type="presOf" srcId="{B3FF9762-47DA-4D7B-9708-683DFA940107}" destId="{B16272B3-21EA-4049-AA9D-2657AD1D7A25}" srcOrd="0" destOrd="0" presId="urn:microsoft.com/office/officeart/2005/8/layout/default"/>
    <dgm:cxn modelId="{29E9A1EE-4C49-4D53-AAC1-0440229AD516}" type="presParOf" srcId="{696460A9-B4FA-402B-AFD6-FD4DA2C4F3F9}" destId="{1AA13863-E4BD-4712-876D-27C81BC9154A}" srcOrd="0" destOrd="0" presId="urn:microsoft.com/office/officeart/2005/8/layout/default"/>
    <dgm:cxn modelId="{D39940C0-7D72-4748-87ED-1F9BBBB1A0FF}" type="presParOf" srcId="{696460A9-B4FA-402B-AFD6-FD4DA2C4F3F9}" destId="{A2CB2188-C061-4F5F-90DB-C9DCACCC12A4}" srcOrd="1" destOrd="0" presId="urn:microsoft.com/office/officeart/2005/8/layout/default"/>
    <dgm:cxn modelId="{AF65ED13-D2D1-4C38-B8A8-F5F0099D3E04}" type="presParOf" srcId="{696460A9-B4FA-402B-AFD6-FD4DA2C4F3F9}" destId="{3C315DEF-DDD6-4E69-B0C1-EA8F80372A9B}" srcOrd="2" destOrd="0" presId="urn:microsoft.com/office/officeart/2005/8/layout/default"/>
    <dgm:cxn modelId="{35B881AD-84C7-48F8-8165-0644A2B519B4}" type="presParOf" srcId="{696460A9-B4FA-402B-AFD6-FD4DA2C4F3F9}" destId="{70635351-5210-4E2F-9371-25C2FF4939DA}" srcOrd="3" destOrd="0" presId="urn:microsoft.com/office/officeart/2005/8/layout/default"/>
    <dgm:cxn modelId="{AEDBA739-A512-4E3A-B72F-FA297E3CC693}" type="presParOf" srcId="{696460A9-B4FA-402B-AFD6-FD4DA2C4F3F9}" destId="{443F0E4B-59BD-42CD-ABC0-40CC832CBD14}" srcOrd="4" destOrd="0" presId="urn:microsoft.com/office/officeart/2005/8/layout/default"/>
    <dgm:cxn modelId="{CB2BE4C5-E276-43F1-B0C4-C0C21C7CCE9E}" type="presParOf" srcId="{696460A9-B4FA-402B-AFD6-FD4DA2C4F3F9}" destId="{93248DE0-C3EC-40BE-911A-E79BA70F926F}" srcOrd="5" destOrd="0" presId="urn:microsoft.com/office/officeart/2005/8/layout/default"/>
    <dgm:cxn modelId="{5E876ADC-6F04-4A6E-B3AC-973C4665F553}" type="presParOf" srcId="{696460A9-B4FA-402B-AFD6-FD4DA2C4F3F9}" destId="{C579CB4F-790A-4BF0-A972-080FB37B0819}" srcOrd="6" destOrd="0" presId="urn:microsoft.com/office/officeart/2005/8/layout/default"/>
    <dgm:cxn modelId="{6C76BFCC-570D-4D5D-9A7B-445D0337B01A}" type="presParOf" srcId="{696460A9-B4FA-402B-AFD6-FD4DA2C4F3F9}" destId="{92E12FB0-827A-4958-81CB-9C546CDD8682}" srcOrd="7" destOrd="0" presId="urn:microsoft.com/office/officeart/2005/8/layout/default"/>
    <dgm:cxn modelId="{4B8182AF-D470-4D2E-AA99-634E0D1858C9}" type="presParOf" srcId="{696460A9-B4FA-402B-AFD6-FD4DA2C4F3F9}" destId="{62EB9C1E-9084-4307-AA85-3F9F44A30AC0}" srcOrd="8" destOrd="0" presId="urn:microsoft.com/office/officeart/2005/8/layout/default"/>
    <dgm:cxn modelId="{BECF520F-DBF1-480D-8AE0-3AD0BEED26F9}" type="presParOf" srcId="{696460A9-B4FA-402B-AFD6-FD4DA2C4F3F9}" destId="{75822FE4-6A1E-4E55-8331-31800112E092}" srcOrd="9" destOrd="0" presId="urn:microsoft.com/office/officeart/2005/8/layout/default"/>
    <dgm:cxn modelId="{4F784F87-072F-46CF-8636-DB384708BD33}" type="presParOf" srcId="{696460A9-B4FA-402B-AFD6-FD4DA2C4F3F9}" destId="{B16272B3-21EA-4049-AA9D-2657AD1D7A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BC10A3-0478-4E6D-BEFE-51BBBD4A895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9D5F466-AFDF-4D24-87A0-D4DE79EBA997}">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Najveća donacije po članu</a:t>
          </a:r>
          <a:endParaRPr lang="en-US" sz="1600" b="1" dirty="0">
            <a:solidFill>
              <a:srgbClr val="F8F8F8"/>
            </a:solidFill>
            <a:latin typeface="Arial" panose="020B0604020202020204" pitchFamily="34" charset="0"/>
            <a:cs typeface="Arial" panose="020B0604020202020204" pitchFamily="34" charset="0"/>
          </a:endParaRPr>
        </a:p>
      </dgm:t>
    </dgm:pt>
    <dgm:pt modelId="{D81AC3F9-4E6F-46CC-92FE-151D07260C41}" type="parTrans" cxnId="{013BBE21-5798-487D-B4C3-F1B939CFB429}">
      <dgm:prSet/>
      <dgm:spPr/>
      <dgm:t>
        <a:bodyPr/>
        <a:lstStyle/>
        <a:p>
          <a:endParaRPr lang="en-US" sz="1600"/>
        </a:p>
      </dgm:t>
    </dgm:pt>
    <dgm:pt modelId="{571259FB-7FFB-4957-9AA5-F52C1B9C25E9}" type="sibTrans" cxnId="{013BBE21-5798-487D-B4C3-F1B939CFB429}">
      <dgm:prSet/>
      <dgm:spPr/>
      <dgm:t>
        <a:bodyPr/>
        <a:lstStyle/>
        <a:p>
          <a:endParaRPr lang="en-US" sz="1600"/>
        </a:p>
      </dgm:t>
    </dgm:pt>
    <dgm:pt modelId="{B0C82A62-81AA-423D-B383-04FBC9C1B627}">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Najveća trajna donacija po članu</a:t>
          </a:r>
          <a:endParaRPr lang="en-US" sz="1600" b="1" dirty="0">
            <a:solidFill>
              <a:srgbClr val="F8F8F8"/>
            </a:solidFill>
            <a:latin typeface="Arial" panose="020B0604020202020204" pitchFamily="34" charset="0"/>
            <a:cs typeface="Arial" panose="020B0604020202020204" pitchFamily="34" charset="0"/>
          </a:endParaRPr>
        </a:p>
      </dgm:t>
    </dgm:pt>
    <dgm:pt modelId="{368AC2AB-2663-4C16-8533-827CC2514CBF}" type="parTrans" cxnId="{5A03C1DE-E682-40CD-AD99-EE6728AB3B15}">
      <dgm:prSet/>
      <dgm:spPr/>
      <dgm:t>
        <a:bodyPr/>
        <a:lstStyle/>
        <a:p>
          <a:endParaRPr lang="en-US" sz="1600"/>
        </a:p>
      </dgm:t>
    </dgm:pt>
    <dgm:pt modelId="{56DA581B-AAF5-438C-8D77-188F1D2613E4}" type="sibTrans" cxnId="{5A03C1DE-E682-40CD-AD99-EE6728AB3B15}">
      <dgm:prSet/>
      <dgm:spPr/>
      <dgm:t>
        <a:bodyPr/>
        <a:lstStyle/>
        <a:p>
          <a:endParaRPr lang="en-US" sz="1600"/>
        </a:p>
      </dgm:t>
    </dgm:pt>
    <dgm:pt modelId="{98DF1AF5-F86D-4828-B3F2-53CCB823713B}">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Najviši postotak sudjelovanja</a:t>
          </a:r>
          <a:endParaRPr lang="en-US" sz="1600" b="1" dirty="0">
            <a:solidFill>
              <a:srgbClr val="F8F8F8"/>
            </a:solidFill>
            <a:latin typeface="Arial" panose="020B0604020202020204" pitchFamily="34" charset="0"/>
            <a:cs typeface="Arial" panose="020B0604020202020204" pitchFamily="34" charset="0"/>
          </a:endParaRPr>
        </a:p>
      </dgm:t>
    </dgm:pt>
    <dgm:pt modelId="{4FFF8686-4ED2-4328-A72D-B73C332A6D03}" type="parTrans" cxnId="{75C9F474-3FC0-4472-AD16-8D081685B2BA}">
      <dgm:prSet/>
      <dgm:spPr/>
      <dgm:t>
        <a:bodyPr/>
        <a:lstStyle/>
        <a:p>
          <a:endParaRPr lang="en-US" sz="1600"/>
        </a:p>
      </dgm:t>
    </dgm:pt>
    <dgm:pt modelId="{24DA4A5B-F926-499F-B287-DBDAD528A9C5}" type="sibTrans" cxnId="{75C9F474-3FC0-4472-AD16-8D081685B2BA}">
      <dgm:prSet/>
      <dgm:spPr/>
      <dgm:t>
        <a:bodyPr/>
        <a:lstStyle/>
        <a:p>
          <a:endParaRPr lang="en-US" sz="1600"/>
        </a:p>
      </dgm:t>
    </dgm:pt>
    <dgm:pt modelId="{E3ADCD5D-176D-4383-BFCC-0279CC31AA46}">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Najviši postotak trajnog sudjelovanja</a:t>
          </a:r>
          <a:endParaRPr lang="en-US" sz="1600" b="1" dirty="0">
            <a:solidFill>
              <a:srgbClr val="F8F8F8"/>
            </a:solidFill>
            <a:latin typeface="Arial" panose="020B0604020202020204" pitchFamily="34" charset="0"/>
            <a:cs typeface="Arial" panose="020B0604020202020204" pitchFamily="34" charset="0"/>
          </a:endParaRPr>
        </a:p>
      </dgm:t>
    </dgm:pt>
    <dgm:pt modelId="{86F8EE21-D7DF-40C9-A837-0CCA9D803375}" type="parTrans" cxnId="{50E382C2-672A-4932-B51C-F3D9B8AA37DA}">
      <dgm:prSet/>
      <dgm:spPr/>
      <dgm:t>
        <a:bodyPr/>
        <a:lstStyle/>
        <a:p>
          <a:endParaRPr lang="en-US" sz="1600"/>
        </a:p>
      </dgm:t>
    </dgm:pt>
    <dgm:pt modelId="{473807C3-2437-42CC-8181-B16F4718AE33}" type="sibTrans" cxnId="{50E382C2-672A-4932-B51C-F3D9B8AA37DA}">
      <dgm:prSet/>
      <dgm:spPr/>
      <dgm:t>
        <a:bodyPr/>
        <a:lstStyle/>
        <a:p>
          <a:endParaRPr lang="en-US" sz="1600"/>
        </a:p>
      </dgm:t>
    </dgm:pt>
    <dgm:pt modelId="{461571EE-3321-4DD9-86BB-30C30006BD3D}">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Elita</a:t>
          </a:r>
          <a:r>
            <a:rPr lang="en-US" sz="1600" b="1" dirty="0">
              <a:solidFill>
                <a:srgbClr val="F8F8F8"/>
              </a:solidFill>
              <a:latin typeface="Arial" panose="020B0604020202020204" pitchFamily="34" charset="0"/>
              <a:cs typeface="Arial" panose="020B0604020202020204" pitchFamily="34" charset="0"/>
            </a:rPr>
            <a:t>: </a:t>
          </a:r>
          <a:r>
            <a:rPr lang="hr-HR" sz="1600" b="1" dirty="0">
              <a:solidFill>
                <a:srgbClr val="F8F8F8"/>
              </a:solidFill>
              <a:latin typeface="Arial" panose="020B0604020202020204" pitchFamily="34" charset="0"/>
              <a:cs typeface="Arial" panose="020B0604020202020204" pitchFamily="34" charset="0"/>
            </a:rPr>
            <a:t>osvajanje svih 4 nagrada u jednoj godini</a:t>
          </a:r>
          <a:endParaRPr lang="en-US" sz="1600" b="1" dirty="0">
            <a:solidFill>
              <a:srgbClr val="F8F8F8"/>
            </a:solidFill>
            <a:latin typeface="Arial" panose="020B0604020202020204" pitchFamily="34" charset="0"/>
            <a:cs typeface="Arial" panose="020B0604020202020204" pitchFamily="34" charset="0"/>
          </a:endParaRPr>
        </a:p>
      </dgm:t>
    </dgm:pt>
    <dgm:pt modelId="{12AE51BC-E56D-4AB2-A255-FAE688501CF7}" type="parTrans" cxnId="{19A1297F-0277-4521-9F11-8885E0D22172}">
      <dgm:prSet/>
      <dgm:spPr/>
      <dgm:t>
        <a:bodyPr/>
        <a:lstStyle/>
        <a:p>
          <a:endParaRPr lang="en-US" sz="1600"/>
        </a:p>
      </dgm:t>
    </dgm:pt>
    <dgm:pt modelId="{B18765E8-FE34-400E-96C0-BAEEE6A3FC04}" type="sibTrans" cxnId="{19A1297F-0277-4521-9F11-8885E0D22172}">
      <dgm:prSet/>
      <dgm:spPr/>
      <dgm:t>
        <a:bodyPr/>
        <a:lstStyle/>
        <a:p>
          <a:endParaRPr lang="en-US" sz="1600"/>
        </a:p>
      </dgm:t>
    </dgm:pt>
    <dgm:pt modelId="{A6E6F81A-CAAC-4B66-8416-94474D7032D0}" type="pres">
      <dgm:prSet presAssocID="{59BC10A3-0478-4E6D-BEFE-51BBBD4A8955}" presName="diagram" presStyleCnt="0">
        <dgm:presLayoutVars>
          <dgm:dir/>
          <dgm:resizeHandles val="exact"/>
        </dgm:presLayoutVars>
      </dgm:prSet>
      <dgm:spPr/>
    </dgm:pt>
    <dgm:pt modelId="{4DFE755C-32B7-4FDA-8081-D7AB227EAA4D}" type="pres">
      <dgm:prSet presAssocID="{A9D5F466-AFDF-4D24-87A0-D4DE79EBA997}" presName="node" presStyleLbl="node1" presStyleIdx="0" presStyleCnt="5">
        <dgm:presLayoutVars>
          <dgm:bulletEnabled val="1"/>
        </dgm:presLayoutVars>
      </dgm:prSet>
      <dgm:spPr/>
    </dgm:pt>
    <dgm:pt modelId="{E7EC6700-24DB-43C0-B314-932448370B59}" type="pres">
      <dgm:prSet presAssocID="{571259FB-7FFB-4957-9AA5-F52C1B9C25E9}" presName="sibTrans" presStyleCnt="0"/>
      <dgm:spPr/>
    </dgm:pt>
    <dgm:pt modelId="{381162AA-2012-4519-BC9C-87A47C66C6CC}" type="pres">
      <dgm:prSet presAssocID="{B0C82A62-81AA-423D-B383-04FBC9C1B627}" presName="node" presStyleLbl="node1" presStyleIdx="1" presStyleCnt="5">
        <dgm:presLayoutVars>
          <dgm:bulletEnabled val="1"/>
        </dgm:presLayoutVars>
      </dgm:prSet>
      <dgm:spPr/>
    </dgm:pt>
    <dgm:pt modelId="{197AE8C7-5337-4D3C-A666-CEF6770B1716}" type="pres">
      <dgm:prSet presAssocID="{56DA581B-AAF5-438C-8D77-188F1D2613E4}" presName="sibTrans" presStyleCnt="0"/>
      <dgm:spPr/>
    </dgm:pt>
    <dgm:pt modelId="{4B3E8351-C130-48B9-B8E4-7C049A35E5FA}" type="pres">
      <dgm:prSet presAssocID="{98DF1AF5-F86D-4828-B3F2-53CCB823713B}" presName="node" presStyleLbl="node1" presStyleIdx="2" presStyleCnt="5">
        <dgm:presLayoutVars>
          <dgm:bulletEnabled val="1"/>
        </dgm:presLayoutVars>
      </dgm:prSet>
      <dgm:spPr/>
    </dgm:pt>
    <dgm:pt modelId="{5867AC5E-CBBA-4237-9DAE-4516E4795179}" type="pres">
      <dgm:prSet presAssocID="{24DA4A5B-F926-499F-B287-DBDAD528A9C5}" presName="sibTrans" presStyleCnt="0"/>
      <dgm:spPr/>
    </dgm:pt>
    <dgm:pt modelId="{23873071-AB16-4730-9A59-3E57954DF76D}" type="pres">
      <dgm:prSet presAssocID="{E3ADCD5D-176D-4383-BFCC-0279CC31AA46}" presName="node" presStyleLbl="node1" presStyleIdx="3" presStyleCnt="5">
        <dgm:presLayoutVars>
          <dgm:bulletEnabled val="1"/>
        </dgm:presLayoutVars>
      </dgm:prSet>
      <dgm:spPr/>
    </dgm:pt>
    <dgm:pt modelId="{FDCE7B65-753B-4369-A327-78C53D910AC3}" type="pres">
      <dgm:prSet presAssocID="{473807C3-2437-42CC-8181-B16F4718AE33}" presName="sibTrans" presStyleCnt="0"/>
      <dgm:spPr/>
    </dgm:pt>
    <dgm:pt modelId="{9A54FAE4-6904-43A3-ABC9-669FE4E1CA08}" type="pres">
      <dgm:prSet presAssocID="{461571EE-3321-4DD9-86BB-30C30006BD3D}" presName="node" presStyleLbl="node1" presStyleIdx="4" presStyleCnt="5">
        <dgm:presLayoutVars>
          <dgm:bulletEnabled val="1"/>
        </dgm:presLayoutVars>
      </dgm:prSet>
      <dgm:spPr/>
    </dgm:pt>
  </dgm:ptLst>
  <dgm:cxnLst>
    <dgm:cxn modelId="{013BBE21-5798-487D-B4C3-F1B939CFB429}" srcId="{59BC10A3-0478-4E6D-BEFE-51BBBD4A8955}" destId="{A9D5F466-AFDF-4D24-87A0-D4DE79EBA997}" srcOrd="0" destOrd="0" parTransId="{D81AC3F9-4E6F-46CC-92FE-151D07260C41}" sibTransId="{571259FB-7FFB-4957-9AA5-F52C1B9C25E9}"/>
    <dgm:cxn modelId="{9AD4D02A-A3B7-4010-9D1B-D35A0DF3EC36}" type="presOf" srcId="{E3ADCD5D-176D-4383-BFCC-0279CC31AA46}" destId="{23873071-AB16-4730-9A59-3E57954DF76D}" srcOrd="0" destOrd="0" presId="urn:microsoft.com/office/officeart/2005/8/layout/default"/>
    <dgm:cxn modelId="{8B8F1B68-806B-4C50-9B95-7F74E1646774}" type="presOf" srcId="{59BC10A3-0478-4E6D-BEFE-51BBBD4A8955}" destId="{A6E6F81A-CAAC-4B66-8416-94474D7032D0}" srcOrd="0" destOrd="0" presId="urn:microsoft.com/office/officeart/2005/8/layout/default"/>
    <dgm:cxn modelId="{D570D74F-59EA-43AB-8EE0-BBD6FEB74A78}" type="presOf" srcId="{98DF1AF5-F86D-4828-B3F2-53CCB823713B}" destId="{4B3E8351-C130-48B9-B8E4-7C049A35E5FA}" srcOrd="0" destOrd="0" presId="urn:microsoft.com/office/officeart/2005/8/layout/default"/>
    <dgm:cxn modelId="{75C9F474-3FC0-4472-AD16-8D081685B2BA}" srcId="{59BC10A3-0478-4E6D-BEFE-51BBBD4A8955}" destId="{98DF1AF5-F86D-4828-B3F2-53CCB823713B}" srcOrd="2" destOrd="0" parTransId="{4FFF8686-4ED2-4328-A72D-B73C332A6D03}" sibTransId="{24DA4A5B-F926-499F-B287-DBDAD528A9C5}"/>
    <dgm:cxn modelId="{68094F7D-F337-43DB-8A06-2E617759CEFF}" type="presOf" srcId="{B0C82A62-81AA-423D-B383-04FBC9C1B627}" destId="{381162AA-2012-4519-BC9C-87A47C66C6CC}" srcOrd="0" destOrd="0" presId="urn:microsoft.com/office/officeart/2005/8/layout/default"/>
    <dgm:cxn modelId="{19A1297F-0277-4521-9F11-8885E0D22172}" srcId="{59BC10A3-0478-4E6D-BEFE-51BBBD4A8955}" destId="{461571EE-3321-4DD9-86BB-30C30006BD3D}" srcOrd="4" destOrd="0" parTransId="{12AE51BC-E56D-4AB2-A255-FAE688501CF7}" sibTransId="{B18765E8-FE34-400E-96C0-BAEEE6A3FC04}"/>
    <dgm:cxn modelId="{61679B87-C685-49D2-A6BB-CC49E37FF081}" type="presOf" srcId="{A9D5F466-AFDF-4D24-87A0-D4DE79EBA997}" destId="{4DFE755C-32B7-4FDA-8081-D7AB227EAA4D}" srcOrd="0" destOrd="0" presId="urn:microsoft.com/office/officeart/2005/8/layout/default"/>
    <dgm:cxn modelId="{50E382C2-672A-4932-B51C-F3D9B8AA37DA}" srcId="{59BC10A3-0478-4E6D-BEFE-51BBBD4A8955}" destId="{E3ADCD5D-176D-4383-BFCC-0279CC31AA46}" srcOrd="3" destOrd="0" parTransId="{86F8EE21-D7DF-40C9-A837-0CCA9D803375}" sibTransId="{473807C3-2437-42CC-8181-B16F4718AE33}"/>
    <dgm:cxn modelId="{7FCCF2C6-B35F-434B-9EE4-66807C042861}" type="presOf" srcId="{461571EE-3321-4DD9-86BB-30C30006BD3D}" destId="{9A54FAE4-6904-43A3-ABC9-669FE4E1CA08}" srcOrd="0" destOrd="0" presId="urn:microsoft.com/office/officeart/2005/8/layout/default"/>
    <dgm:cxn modelId="{5A03C1DE-E682-40CD-AD99-EE6728AB3B15}" srcId="{59BC10A3-0478-4E6D-BEFE-51BBBD4A8955}" destId="{B0C82A62-81AA-423D-B383-04FBC9C1B627}" srcOrd="1" destOrd="0" parTransId="{368AC2AB-2663-4C16-8533-827CC2514CBF}" sibTransId="{56DA581B-AAF5-438C-8D77-188F1D2613E4}"/>
    <dgm:cxn modelId="{EDE30639-4AD8-4731-AA64-1CA4E89A4C18}" type="presParOf" srcId="{A6E6F81A-CAAC-4B66-8416-94474D7032D0}" destId="{4DFE755C-32B7-4FDA-8081-D7AB227EAA4D}" srcOrd="0" destOrd="0" presId="urn:microsoft.com/office/officeart/2005/8/layout/default"/>
    <dgm:cxn modelId="{FE28CB7B-2715-4993-A486-5413BAEBFC20}" type="presParOf" srcId="{A6E6F81A-CAAC-4B66-8416-94474D7032D0}" destId="{E7EC6700-24DB-43C0-B314-932448370B59}" srcOrd="1" destOrd="0" presId="urn:microsoft.com/office/officeart/2005/8/layout/default"/>
    <dgm:cxn modelId="{2732D932-DF24-421C-BC89-E2F00DC1B0A8}" type="presParOf" srcId="{A6E6F81A-CAAC-4B66-8416-94474D7032D0}" destId="{381162AA-2012-4519-BC9C-87A47C66C6CC}" srcOrd="2" destOrd="0" presId="urn:microsoft.com/office/officeart/2005/8/layout/default"/>
    <dgm:cxn modelId="{44724F37-5ACE-4485-AD14-697B55E67B89}" type="presParOf" srcId="{A6E6F81A-CAAC-4B66-8416-94474D7032D0}" destId="{197AE8C7-5337-4D3C-A666-CEF6770B1716}" srcOrd="3" destOrd="0" presId="urn:microsoft.com/office/officeart/2005/8/layout/default"/>
    <dgm:cxn modelId="{F7AC3288-2C6E-4A4F-A6DA-6E829C236308}" type="presParOf" srcId="{A6E6F81A-CAAC-4B66-8416-94474D7032D0}" destId="{4B3E8351-C130-48B9-B8E4-7C049A35E5FA}" srcOrd="4" destOrd="0" presId="urn:microsoft.com/office/officeart/2005/8/layout/default"/>
    <dgm:cxn modelId="{C837F55B-A864-4779-9D25-A22343164F61}" type="presParOf" srcId="{A6E6F81A-CAAC-4B66-8416-94474D7032D0}" destId="{5867AC5E-CBBA-4237-9DAE-4516E4795179}" srcOrd="5" destOrd="0" presId="urn:microsoft.com/office/officeart/2005/8/layout/default"/>
    <dgm:cxn modelId="{2C9B872E-88B8-432B-8055-68FCDC069195}" type="presParOf" srcId="{A6E6F81A-CAAC-4B66-8416-94474D7032D0}" destId="{23873071-AB16-4730-9A59-3E57954DF76D}" srcOrd="6" destOrd="0" presId="urn:microsoft.com/office/officeart/2005/8/layout/default"/>
    <dgm:cxn modelId="{63F204A1-0D2C-4545-ADFB-4FC19BF20F8F}" type="presParOf" srcId="{A6E6F81A-CAAC-4B66-8416-94474D7032D0}" destId="{FDCE7B65-753B-4369-A327-78C53D910AC3}" srcOrd="7" destOrd="0" presId="urn:microsoft.com/office/officeart/2005/8/layout/default"/>
    <dgm:cxn modelId="{4437DBE6-7603-40F6-92F0-594A8F054DF5}" type="presParOf" srcId="{A6E6F81A-CAAC-4B66-8416-94474D7032D0}" destId="{9A54FAE4-6904-43A3-ABC9-669FE4E1CA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3863-E4BD-4712-876D-27C81BC9154A}">
      <dsp:nvSpPr>
        <dsp:cNvPr id="0" name=""/>
        <dsp:cNvSpPr/>
      </dsp:nvSpPr>
      <dsp:spPr>
        <a:xfrm>
          <a:off x="335943" y="341"/>
          <a:ext cx="2189631" cy="1313779"/>
        </a:xfrm>
        <a:prstGeom prst="rect">
          <a:avLst/>
        </a:prstGeom>
        <a:solidFill>
          <a:srgbClr val="7A2682">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75% </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pozitivna</a:t>
          </a:r>
          <a:r>
            <a:rPr lang="en-US" sz="1400" kern="1200" dirty="0">
              <a:solidFill>
                <a:srgbClr val="FFFFFF"/>
              </a:solidFill>
              <a:latin typeface="Arial" panose="020B0604020202020204" pitchFamily="34" charset="0"/>
              <a:ea typeface="+mn-ea"/>
              <a:cs typeface="Arial" panose="020B0604020202020204" pitchFamily="34" charset="0"/>
            </a:rPr>
            <a:t>/</a:t>
          </a:r>
          <a:r>
            <a:rPr lang="hr-HR" sz="1400" kern="1200" dirty="0">
              <a:solidFill>
                <a:srgbClr val="FFFFFF"/>
              </a:solidFill>
              <a:latin typeface="Arial" panose="020B0604020202020204" pitchFamily="34" charset="0"/>
              <a:ea typeface="+mn-ea"/>
              <a:cs typeface="Arial" panose="020B0604020202020204" pitchFamily="34" charset="0"/>
            </a:rPr>
            <a:t>vrlo pozitivna</a:t>
          </a:r>
          <a:r>
            <a:rPr lang="en-US" sz="1400" kern="1200" dirty="0">
              <a:solidFill>
                <a:srgbClr val="FFFFFF"/>
              </a:solidFill>
              <a:latin typeface="Arial" panose="020B0604020202020204" pitchFamily="34" charset="0"/>
              <a:ea typeface="+mn-ea"/>
              <a:cs typeface="Arial" panose="020B0604020202020204" pitchFamily="34" charset="0"/>
            </a:rPr>
            <a:t> </a:t>
          </a:r>
          <a:r>
            <a:rPr lang="hr-HR" sz="1400" kern="1200" dirty="0">
              <a:solidFill>
                <a:srgbClr val="FFFFFF"/>
              </a:solidFill>
              <a:latin typeface="Arial" panose="020B0604020202020204" pitchFamily="34" charset="0"/>
              <a:ea typeface="+mn-ea"/>
              <a:cs typeface="Arial" panose="020B0604020202020204" pitchFamily="34" charset="0"/>
            </a:rPr>
            <a:t>ocjena globalnih područja</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335943" y="341"/>
        <a:ext cx="2189631" cy="1313779"/>
      </dsp:txXfrm>
    </dsp:sp>
    <dsp:sp modelId="{3C315DEF-DDD6-4E69-B0C1-EA8F80372A9B}">
      <dsp:nvSpPr>
        <dsp:cNvPr id="0" name=""/>
        <dsp:cNvSpPr/>
      </dsp:nvSpPr>
      <dsp:spPr>
        <a:xfrm>
          <a:off x="2744538" y="341"/>
          <a:ext cx="2189631" cy="1313779"/>
        </a:xfrm>
        <a:prstGeom prst="rect">
          <a:avLst/>
        </a:prstGeom>
        <a:solidFill>
          <a:srgbClr val="00338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Različiti prioriteti po konstitucionalnim područjima</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2744538" y="341"/>
        <a:ext cx="2189631" cy="1313779"/>
      </dsp:txXfrm>
    </dsp:sp>
    <dsp:sp modelId="{443F0E4B-59BD-42CD-ABC0-40CC832CBD14}">
      <dsp:nvSpPr>
        <dsp:cNvPr id="0" name=""/>
        <dsp:cNvSpPr/>
      </dsp:nvSpPr>
      <dsp:spPr>
        <a:xfrm>
          <a:off x="5153133" y="341"/>
          <a:ext cx="2189631" cy="1313779"/>
        </a:xfrm>
        <a:prstGeom prst="rect">
          <a:avLst/>
        </a:prstGeom>
        <a:solidFill>
          <a:srgbClr val="00AC69">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72%</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razmišlja o donaciji</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5153133" y="341"/>
        <a:ext cx="2189631" cy="1313779"/>
      </dsp:txXfrm>
    </dsp:sp>
    <dsp:sp modelId="{C579CB4F-790A-4BF0-A972-080FB37B0819}">
      <dsp:nvSpPr>
        <dsp:cNvPr id="0" name=""/>
        <dsp:cNvSpPr/>
      </dsp:nvSpPr>
      <dsp:spPr>
        <a:xfrm>
          <a:off x="335943" y="1533083"/>
          <a:ext cx="2189631" cy="1313779"/>
        </a:xfrm>
        <a:prstGeom prst="rect">
          <a:avLst/>
        </a:prstGeom>
        <a:solidFill>
          <a:srgbClr val="FF5C35">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80%</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bili bi spremni služiti kao lideri</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335943" y="1533083"/>
        <a:ext cx="2189631" cy="1313779"/>
      </dsp:txXfrm>
    </dsp:sp>
    <dsp:sp modelId="{62EB9C1E-9084-4307-AA85-3F9F44A30AC0}">
      <dsp:nvSpPr>
        <dsp:cNvPr id="0" name=""/>
        <dsp:cNvSpPr/>
      </dsp:nvSpPr>
      <dsp:spPr>
        <a:xfrm>
          <a:off x="2744538" y="1533083"/>
          <a:ext cx="2189631" cy="1313779"/>
        </a:xfrm>
        <a:prstGeom prst="rect">
          <a:avLst/>
        </a:prstGeom>
        <a:solidFill>
          <a:srgbClr val="B3B2B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86%</a:t>
          </a:r>
        </a:p>
        <a:p>
          <a:pPr marL="0" lvl="0" indent="0" algn="ctr" defTabSz="622300">
            <a:lnSpc>
              <a:spcPct val="90000"/>
            </a:lnSpc>
            <a:spcBef>
              <a:spcPct val="0"/>
            </a:spcBef>
            <a:spcAft>
              <a:spcPct val="35000"/>
            </a:spcAft>
            <a:buNone/>
          </a:pPr>
          <a:r>
            <a:rPr lang="hr-HR" sz="1400" kern="1200" dirty="0">
              <a:solidFill>
                <a:schemeClr val="bg1"/>
              </a:solidFill>
              <a:latin typeface="Arial" panose="020B0604020202020204" pitchFamily="34" charset="0"/>
              <a:ea typeface="+mn-ea"/>
              <a:cs typeface="Arial" panose="020B0604020202020204" pitchFamily="34" charset="0"/>
            </a:rPr>
            <a:t>Bili bi spremni zamoliti </a:t>
          </a:r>
          <a:r>
            <a:rPr lang="en-US" sz="1400" kern="1200" dirty="0">
              <a:solidFill>
                <a:schemeClr val="bg1"/>
              </a:solidFill>
              <a:latin typeface="Arial" panose="020B0604020202020204" pitchFamily="34" charset="0"/>
              <a:ea typeface="+mn-ea"/>
              <a:cs typeface="Arial" panose="020B0604020202020204" pitchFamily="34" charset="0"/>
            </a:rPr>
            <a:t>Lions</a:t>
          </a:r>
          <a:r>
            <a:rPr lang="hr-HR" sz="1400" kern="1200" dirty="0">
              <a:solidFill>
                <a:schemeClr val="bg1"/>
              </a:solidFill>
              <a:latin typeface="Arial" panose="020B0604020202020204" pitchFamily="34" charset="0"/>
              <a:ea typeface="+mn-ea"/>
              <a:cs typeface="Arial" panose="020B0604020202020204" pitchFamily="34" charset="0"/>
            </a:rPr>
            <a:t>e za donacije</a:t>
          </a:r>
          <a:r>
            <a:rPr lang="en-US" sz="1400" kern="1200" dirty="0">
              <a:solidFill>
                <a:schemeClr val="bg1"/>
              </a:solidFill>
              <a:latin typeface="Arial" panose="020B0604020202020204" pitchFamily="34" charset="0"/>
              <a:ea typeface="+mn-ea"/>
              <a:cs typeface="Arial" panose="020B0604020202020204" pitchFamily="34" charset="0"/>
            </a:rPr>
            <a:t> / </a:t>
          </a:r>
          <a:r>
            <a:rPr lang="hr-HR" sz="1400" kern="1200" dirty="0">
              <a:solidFill>
                <a:schemeClr val="bg1"/>
              </a:solidFill>
              <a:latin typeface="Arial" panose="020B0604020202020204" pitchFamily="34" charset="0"/>
              <a:ea typeface="+mn-ea"/>
              <a:cs typeface="Arial" panose="020B0604020202020204" pitchFamily="34" charset="0"/>
            </a:rPr>
            <a:t>obećanja</a:t>
          </a:r>
          <a:endParaRPr lang="en-US" sz="1400" kern="1200" dirty="0">
            <a:solidFill>
              <a:schemeClr val="bg1"/>
            </a:solidFill>
            <a:latin typeface="Arial" panose="020B0604020202020204" pitchFamily="34" charset="0"/>
            <a:ea typeface="+mn-ea"/>
            <a:cs typeface="Arial" panose="020B0604020202020204" pitchFamily="34" charset="0"/>
          </a:endParaRPr>
        </a:p>
      </dsp:txBody>
      <dsp:txXfrm>
        <a:off x="2744538" y="1533083"/>
        <a:ext cx="2189631" cy="1313779"/>
      </dsp:txXfrm>
    </dsp:sp>
    <dsp:sp modelId="{B16272B3-21EA-4049-AA9D-2657AD1D7A25}">
      <dsp:nvSpPr>
        <dsp:cNvPr id="0" name=""/>
        <dsp:cNvSpPr/>
      </dsp:nvSpPr>
      <dsp:spPr>
        <a:xfrm>
          <a:off x="5153133" y="1533083"/>
          <a:ext cx="2189631" cy="1313779"/>
        </a:xfrm>
        <a:prstGeom prst="rect">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83%</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se slaže da kampanja krene</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5153133" y="1533083"/>
        <a:ext cx="2189631" cy="131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755C-32B7-4FDA-8081-D7AB227EAA4D}">
      <dsp:nvSpPr>
        <dsp:cNvPr id="0" name=""/>
        <dsp:cNvSpPr/>
      </dsp:nvSpPr>
      <dsp:spPr>
        <a:xfrm>
          <a:off x="708942" y="1803"/>
          <a:ext cx="2158534" cy="129512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Najveća donacije po članu</a:t>
          </a:r>
          <a:endParaRPr lang="en-US" sz="1600" b="1" kern="1200" dirty="0">
            <a:solidFill>
              <a:srgbClr val="F8F8F8"/>
            </a:solidFill>
            <a:latin typeface="Arial" panose="020B0604020202020204" pitchFamily="34" charset="0"/>
            <a:cs typeface="Arial" panose="020B0604020202020204" pitchFamily="34" charset="0"/>
          </a:endParaRPr>
        </a:p>
      </dsp:txBody>
      <dsp:txXfrm>
        <a:off x="708942" y="1803"/>
        <a:ext cx="2158534" cy="1295120"/>
      </dsp:txXfrm>
    </dsp:sp>
    <dsp:sp modelId="{381162AA-2012-4519-BC9C-87A47C66C6CC}">
      <dsp:nvSpPr>
        <dsp:cNvPr id="0" name=""/>
        <dsp:cNvSpPr/>
      </dsp:nvSpPr>
      <dsp:spPr>
        <a:xfrm>
          <a:off x="3083331" y="1803"/>
          <a:ext cx="2158534" cy="1295120"/>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Najveća trajna donacija po članu</a:t>
          </a:r>
          <a:endParaRPr lang="en-US" sz="1600" b="1" kern="1200" dirty="0">
            <a:solidFill>
              <a:srgbClr val="F8F8F8"/>
            </a:solidFill>
            <a:latin typeface="Arial" panose="020B0604020202020204" pitchFamily="34" charset="0"/>
            <a:cs typeface="Arial" panose="020B0604020202020204" pitchFamily="34" charset="0"/>
          </a:endParaRPr>
        </a:p>
      </dsp:txBody>
      <dsp:txXfrm>
        <a:off x="3083331" y="1803"/>
        <a:ext cx="2158534" cy="1295120"/>
      </dsp:txXfrm>
    </dsp:sp>
    <dsp:sp modelId="{4B3E8351-C130-48B9-B8E4-7C049A35E5FA}">
      <dsp:nvSpPr>
        <dsp:cNvPr id="0" name=""/>
        <dsp:cNvSpPr/>
      </dsp:nvSpPr>
      <dsp:spPr>
        <a:xfrm>
          <a:off x="5457719" y="1803"/>
          <a:ext cx="2158534" cy="1295120"/>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Najviši postotak sudjelovanja</a:t>
          </a:r>
          <a:endParaRPr lang="en-US" sz="1600" b="1" kern="1200" dirty="0">
            <a:solidFill>
              <a:srgbClr val="F8F8F8"/>
            </a:solidFill>
            <a:latin typeface="Arial" panose="020B0604020202020204" pitchFamily="34" charset="0"/>
            <a:cs typeface="Arial" panose="020B0604020202020204" pitchFamily="34" charset="0"/>
          </a:endParaRPr>
        </a:p>
      </dsp:txBody>
      <dsp:txXfrm>
        <a:off x="5457719" y="1803"/>
        <a:ext cx="2158534" cy="1295120"/>
      </dsp:txXfrm>
    </dsp:sp>
    <dsp:sp modelId="{23873071-AB16-4730-9A59-3E57954DF76D}">
      <dsp:nvSpPr>
        <dsp:cNvPr id="0" name=""/>
        <dsp:cNvSpPr/>
      </dsp:nvSpPr>
      <dsp:spPr>
        <a:xfrm>
          <a:off x="1896136" y="1512778"/>
          <a:ext cx="2158534" cy="1295120"/>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Najviši postotak trajnog sudjelovanja</a:t>
          </a:r>
          <a:endParaRPr lang="en-US" sz="1600" b="1" kern="1200" dirty="0">
            <a:solidFill>
              <a:srgbClr val="F8F8F8"/>
            </a:solidFill>
            <a:latin typeface="Arial" panose="020B0604020202020204" pitchFamily="34" charset="0"/>
            <a:cs typeface="Arial" panose="020B0604020202020204" pitchFamily="34" charset="0"/>
          </a:endParaRPr>
        </a:p>
      </dsp:txBody>
      <dsp:txXfrm>
        <a:off x="1896136" y="1512778"/>
        <a:ext cx="2158534" cy="1295120"/>
      </dsp:txXfrm>
    </dsp:sp>
    <dsp:sp modelId="{9A54FAE4-6904-43A3-ABC9-669FE4E1CA08}">
      <dsp:nvSpPr>
        <dsp:cNvPr id="0" name=""/>
        <dsp:cNvSpPr/>
      </dsp:nvSpPr>
      <dsp:spPr>
        <a:xfrm>
          <a:off x="4270525" y="1512778"/>
          <a:ext cx="2158534" cy="1295120"/>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Elita</a:t>
          </a:r>
          <a:r>
            <a:rPr lang="en-US" sz="1600" b="1" kern="1200" dirty="0">
              <a:solidFill>
                <a:srgbClr val="F8F8F8"/>
              </a:solidFill>
              <a:latin typeface="Arial" panose="020B0604020202020204" pitchFamily="34" charset="0"/>
              <a:cs typeface="Arial" panose="020B0604020202020204" pitchFamily="34" charset="0"/>
            </a:rPr>
            <a:t>: </a:t>
          </a:r>
          <a:r>
            <a:rPr lang="hr-HR" sz="1600" b="1" kern="1200" dirty="0">
              <a:solidFill>
                <a:srgbClr val="F8F8F8"/>
              </a:solidFill>
              <a:latin typeface="Arial" panose="020B0604020202020204" pitchFamily="34" charset="0"/>
              <a:cs typeface="Arial" panose="020B0604020202020204" pitchFamily="34" charset="0"/>
            </a:rPr>
            <a:t>osvajanje svih 4 nagrada u jednoj godini</a:t>
          </a:r>
          <a:endParaRPr lang="en-US" sz="1600" b="1" kern="1200" dirty="0">
            <a:solidFill>
              <a:srgbClr val="F8F8F8"/>
            </a:solidFill>
            <a:latin typeface="Arial" panose="020B0604020202020204" pitchFamily="34" charset="0"/>
            <a:cs typeface="Arial" panose="020B0604020202020204" pitchFamily="34" charset="0"/>
          </a:endParaRPr>
        </a:p>
      </dsp:txBody>
      <dsp:txXfrm>
        <a:off x="4270525" y="1512778"/>
        <a:ext cx="2158534" cy="1295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9110" y="0"/>
            <a:ext cx="2975240" cy="501640"/>
          </a:xfrm>
          <a:prstGeom prst="rect">
            <a:avLst/>
          </a:prstGeom>
        </p:spPr>
        <p:txBody>
          <a:bodyPr vert="horz" lIns="92446" tIns="46223" rIns="92446" bIns="46223" rtlCol="0"/>
          <a:lstStyle>
            <a:lvl1pPr algn="r">
              <a:defRPr sz="1200"/>
            </a:lvl1pPr>
          </a:lstStyle>
          <a:p>
            <a:fld id="{79670E5B-65F0-473C-A305-CAC397CFEC17}" type="datetimeFigureOut">
              <a:rPr lang="en-US" smtClean="0"/>
              <a:t>6/8/2019</a:t>
            </a:fld>
            <a:endParaRPr lang="en-US"/>
          </a:p>
        </p:txBody>
      </p:sp>
      <p:sp>
        <p:nvSpPr>
          <p:cNvPr id="4" name="Slide Image Placeholder 3"/>
          <p:cNvSpPr>
            <a:spLocks noGrp="1" noRot="1" noChangeAspect="1"/>
          </p:cNvSpPr>
          <p:nvPr>
            <p:ph type="sldImg" idx="2"/>
          </p:nvPr>
        </p:nvSpPr>
        <p:spPr>
          <a:xfrm>
            <a:off x="436563" y="1249363"/>
            <a:ext cx="5994400" cy="337343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6594" y="4811573"/>
            <a:ext cx="5492750" cy="3936743"/>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6437"/>
            <a:ext cx="2975240" cy="501638"/>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9110" y="9496437"/>
            <a:ext cx="2975240" cy="501638"/>
          </a:xfrm>
          <a:prstGeom prst="rect">
            <a:avLst/>
          </a:prstGeom>
        </p:spPr>
        <p:txBody>
          <a:bodyPr vert="horz" lIns="92446" tIns="46223" rIns="92446" bIns="46223" rtlCol="0" anchor="b"/>
          <a:lstStyle>
            <a:lvl1pPr algn="r">
              <a:defRPr sz="1200"/>
            </a:lvl1pPr>
          </a:lstStyle>
          <a:p>
            <a:fld id="{A60C5F79-37F2-4508-B472-94496F7210EB}" type="slidenum">
              <a:rPr lang="en-US" smtClean="0"/>
              <a:t>‹#›</a:t>
            </a:fld>
            <a:endParaRPr lang="en-US"/>
          </a:p>
        </p:txBody>
      </p:sp>
    </p:spTree>
    <p:extLst>
      <p:ext uri="{BB962C8B-B14F-4D97-AF65-F5344CB8AC3E}">
        <p14:creationId xmlns:p14="http://schemas.microsoft.com/office/powerpoint/2010/main" val="40043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Dobrodošli</a:t>
            </a:r>
            <a:r>
              <a:rPr lang="en-US" dirty="0"/>
              <a:t>,</a:t>
            </a:r>
            <a:r>
              <a:rPr lang="en-US" baseline="0" dirty="0"/>
              <a:t> </a:t>
            </a:r>
            <a:r>
              <a:rPr lang="hr-HR" baseline="0" dirty="0"/>
              <a:t>i hvala za Vaša današnje vrijeme</a:t>
            </a:r>
            <a:r>
              <a:rPr lang="en-US" baseline="0" dirty="0"/>
              <a:t>! </a:t>
            </a:r>
            <a:r>
              <a:rPr lang="hr-HR" baseline="0" dirty="0"/>
              <a:t>Veseli me što imam priliku podijeliti s Vama kratki pregled glavne kampanje prikupljanja sredstava naše Zaklade</a:t>
            </a:r>
            <a:r>
              <a:rPr lang="en-US" baseline="0" dirty="0"/>
              <a:t> Lions Clubs International Foundation. </a:t>
            </a:r>
            <a:r>
              <a:rPr lang="hr-HR" baseline="0" dirty="0"/>
              <a:t>Kao </a:t>
            </a:r>
            <a:r>
              <a:rPr lang="hr-HR" baseline="0" dirty="0" err="1"/>
              <a:t>Lionsi</a:t>
            </a:r>
            <a:r>
              <a:rPr lang="hr-HR" baseline="0" dirty="0"/>
              <a:t>, posvetili smo svoje vrijem služenju</a:t>
            </a:r>
            <a:r>
              <a:rPr lang="en-US" baseline="0" dirty="0"/>
              <a:t>, </a:t>
            </a:r>
            <a:r>
              <a:rPr lang="hr-HR" baseline="0" dirty="0"/>
              <a:t>a ova Kampanja će nas ojačati kako bi izdigli naše služenje na novu, višu razinu</a:t>
            </a:r>
            <a:r>
              <a:rPr lang="en-US" baseline="0" dirty="0"/>
              <a:t>. </a:t>
            </a:r>
          </a:p>
          <a:p>
            <a:endParaRPr lang="en-US" baseline="0" dirty="0"/>
          </a:p>
          <a:p>
            <a:r>
              <a:rPr lang="hr-HR" baseline="0" dirty="0"/>
              <a:t>Za početak, provesti ću Vas kroz vrlo osnovnu povijest, što smo sve postigli,</a:t>
            </a:r>
            <a:r>
              <a:rPr lang="en-US" baseline="0" dirty="0"/>
              <a:t> </a:t>
            </a:r>
            <a:r>
              <a:rPr lang="hr-HR" baseline="0" dirty="0"/>
              <a:t>i zašto je ova glavna kampanja logičan slijedeći korak u razvoju naše Zaklade, i našeg služenja</a:t>
            </a:r>
            <a:r>
              <a:rPr lang="en-US" baseline="0" dirty="0"/>
              <a:t>. </a:t>
            </a:r>
            <a:r>
              <a:rPr lang="hr-HR" baseline="0" dirty="0"/>
              <a:t>Potom ćemo govoriti o ciljevima kampanje, temi, područjima potpore kao i proširenim globalnim područjima</a:t>
            </a:r>
            <a:r>
              <a:rPr lang="en-US" baseline="0" dirty="0"/>
              <a:t>, </a:t>
            </a:r>
            <a:r>
              <a:rPr lang="hr-HR" baseline="0" dirty="0"/>
              <a:t>i na kraju, priznanjima Kampanje</a:t>
            </a:r>
            <a:r>
              <a:rPr lang="en-US" baseline="0" dirty="0"/>
              <a:t>. </a:t>
            </a:r>
            <a:r>
              <a:rPr lang="hr-HR" baseline="0" dirty="0"/>
              <a:t>Završiti ćemo nekim prijedlozima kako se svi mogu uključiti</a:t>
            </a:r>
            <a:r>
              <a:rPr lang="en-US" baseline="0" dirty="0"/>
              <a:t>, </a:t>
            </a:r>
            <a:r>
              <a:rPr lang="hr-HR" baseline="0" dirty="0"/>
              <a:t>što je vjerujem </a:t>
            </a:r>
            <a:r>
              <a:rPr lang="hr-HR" baseline="0" dirty="0" err="1"/>
              <a:t>nešt</a:t>
            </a:r>
            <a:r>
              <a:rPr lang="hr-HR" baseline="0" dirty="0"/>
              <a:t> što će Vas sigurno zanimati saznati</a:t>
            </a:r>
            <a:r>
              <a:rPr lang="en-US" baseline="0" dirty="0"/>
              <a:t>! </a:t>
            </a:r>
          </a:p>
          <a:p>
            <a:endParaRPr lang="en-US" baseline="0" dirty="0"/>
          </a:p>
          <a:p>
            <a:r>
              <a:rPr lang="hr-HR" baseline="0" dirty="0"/>
              <a:t>Pa idemo početi</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a:t>
            </a:fld>
            <a:endParaRPr lang="en-US"/>
          </a:p>
        </p:txBody>
      </p:sp>
    </p:spTree>
    <p:extLst>
      <p:ext uri="{BB962C8B-B14F-4D97-AF65-F5344CB8AC3E}">
        <p14:creationId xmlns:p14="http://schemas.microsoft.com/office/powerpoint/2010/main" val="132160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hope as this presentation comes to a close you are starting to think about ways you might support Campaign 100. I am happy to share a few suggestions with you. </a:t>
            </a:r>
          </a:p>
          <a:p>
            <a:endParaRPr lang="en-US" baseline="0" dirty="0"/>
          </a:p>
          <a:p>
            <a:r>
              <a:rPr lang="en-US" baseline="0" dirty="0"/>
              <a:t>As stated earlier, all funds raised in this fiscal year count toward our Campaign 100.  We have a $50 million benchmark goal in celebration of our LCIF’s 50</a:t>
            </a:r>
            <a:r>
              <a:rPr lang="en-US" baseline="30000" dirty="0"/>
              <a:t>th</a:t>
            </a:r>
            <a:r>
              <a:rPr lang="en-US" baseline="0" dirty="0"/>
              <a:t> anniversary.  Achieving this benchmark goal will ensure not only a successful launch, but also put us on a clear path to our overall success.  If you can, get involved early. </a:t>
            </a:r>
          </a:p>
          <a:p>
            <a:endParaRPr lang="en-US" baseline="0" dirty="0"/>
          </a:p>
          <a:p>
            <a:r>
              <a:rPr lang="en-US" baseline="0" dirty="0"/>
              <a:t>We are asking all Lions to make a personal contribution to LCIF.  In celebration of the 50</a:t>
            </a:r>
            <a:r>
              <a:rPr lang="en-US" baseline="30000" dirty="0"/>
              <a:t>th</a:t>
            </a:r>
            <a:r>
              <a:rPr lang="en-US" baseline="0" dirty="0"/>
              <a:t> and to get started, perhaps you are called to give $50 in honor of our foundation’s 50</a:t>
            </a:r>
            <a:r>
              <a:rPr lang="en-US" baseline="30000" dirty="0"/>
              <a:t>th</a:t>
            </a:r>
            <a:r>
              <a:rPr lang="en-US" baseline="0" dirty="0"/>
              <a:t> anniversary, or perhaps you’d like to give $100 this year in support of Campaign 100. Go to our website and consider making it a recurring gift so that the impact will last long into the future.  Your gift will help in our mission to empower the service of Lions.  Every gift counts. </a:t>
            </a:r>
          </a:p>
          <a:p>
            <a:endParaRPr lang="en-US" baseline="0" dirty="0"/>
          </a:p>
          <a:p>
            <a:r>
              <a:rPr lang="en-US" baseline="0" dirty="0"/>
              <a:t>Of course, you need not stop with making a personal gift. Once you’ve done so, you are prepared to inspire and lead by example as you take the Campaign 100 message to others! Talk to your club about becoming a model club. You will want to learn more about Model Clubs so be in touch </a:t>
            </a:r>
            <a:r>
              <a:rPr lang="en-US" baseline="0" dirty="0">
                <a:solidFill>
                  <a:srgbClr val="FF0000"/>
                </a:solidFill>
              </a:rPr>
              <a:t>with your regional development specialist. </a:t>
            </a:r>
            <a:r>
              <a:rPr lang="en-US" baseline="0" dirty="0"/>
              <a:t>Talk to other Lions, as well as your family, friends and colleagues. Given the wide variety of causes that the foundation serves, there is certain to be something motivating and inspiring to everyone in our campaign message.  </a:t>
            </a:r>
          </a:p>
          <a:p>
            <a:endParaRPr lang="en-US" baseline="0" dirty="0"/>
          </a:p>
          <a:p>
            <a:r>
              <a:rPr lang="en-US" baseline="0" dirty="0"/>
              <a:t>Consider planning a fundraiser, because whether they are done online or in your community, they are a fun and effective way to get others involved. Finally, considering becoming a Club LCIF Coordinator. There is no more important position to the success of our campaign than our volunteers who are the voice of the foundation to our club members around the world.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10</a:t>
            </a:fld>
            <a:endParaRPr lang="en-US"/>
          </a:p>
        </p:txBody>
      </p:sp>
    </p:spTree>
    <p:extLst>
      <p:ext uri="{BB962C8B-B14F-4D97-AF65-F5344CB8AC3E}">
        <p14:creationId xmlns:p14="http://schemas.microsoft.com/office/powerpoint/2010/main" val="54741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solidFill>
                  <a:srgbClr val="F8F8F8"/>
                </a:solidFill>
                <a:latin typeface="Arial" panose="020B0604020202020204" pitchFamily="34" charset="0"/>
                <a:cs typeface="Arial" panose="020B0604020202020204" pitchFamily="34" charset="0"/>
              </a:rPr>
              <a:t>Model Clubs lead the way and set an example for all Clubs, by setting a challenging goal well above and beyond the minimum per-member average and by raising funds through a variety of strategies:</a:t>
            </a:r>
          </a:p>
          <a:p>
            <a:pPr defTabSz="924458">
              <a:defRPr/>
            </a:pPr>
            <a:endParaRPr lang="en-US" dirty="0">
              <a:solidFill>
                <a:srgbClr val="F8F8F8"/>
              </a:solidFill>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Gifts from members (including recurring gifts, pledges, and one-time gifts)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Fundraising events and activities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Gifts and pledges from local businesses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gift from the club treasury</a:t>
            </a:r>
          </a:p>
          <a:p>
            <a:pPr defTabSz="924458">
              <a:defRPr/>
            </a:pPr>
            <a:endParaRPr lang="en-US" dirty="0">
              <a:solidFill>
                <a:srgbClr val="F8F8F8"/>
              </a:solidFill>
              <a:latin typeface="Arial" panose="020B0604020202020204" pitchFamily="34" charset="0"/>
              <a:cs typeface="Arial" panose="020B0604020202020204" pitchFamily="34" charset="0"/>
            </a:endParaRPr>
          </a:p>
          <a:p>
            <a:r>
              <a:rPr lang="en-US" b="1" dirty="0"/>
              <a:t>A club can become a Model Club if they commit to raising a goal based on a minimum per-member average of US$750 or higher. </a:t>
            </a:r>
            <a:r>
              <a:rPr lang="en-US" dirty="0"/>
              <a:t>Although we call this a per-member average, the goal will be achieved from Lion, Club, and non-Lion gifts.</a:t>
            </a:r>
          </a:p>
          <a:p>
            <a:r>
              <a:rPr lang="en-US" dirty="0"/>
              <a:t>We ask Area Leaders to help identify potential Model Clubs. Strong Model Club candidates will meet the following criteria:</a:t>
            </a:r>
          </a:p>
          <a:p>
            <a:pPr marL="173336" indent="-173336">
              <a:buFont typeface="Arial" panose="020B0604020202020204" pitchFamily="34" charset="0"/>
              <a:buChar char="•"/>
            </a:pPr>
            <a:r>
              <a:rPr lang="en-US" dirty="0"/>
              <a:t>They are willing and excited to raise funds for LCIF</a:t>
            </a:r>
          </a:p>
          <a:p>
            <a:pPr marL="173336" indent="-173336">
              <a:buFont typeface="Arial" panose="020B0604020202020204" pitchFamily="34" charset="0"/>
              <a:buChar char="•"/>
            </a:pPr>
            <a:r>
              <a:rPr lang="en-US" dirty="0"/>
              <a:t>They want to be leaders</a:t>
            </a:r>
          </a:p>
          <a:p>
            <a:pPr marL="173336" indent="-173336">
              <a:buFont typeface="Arial" panose="020B0604020202020204" pitchFamily="34" charset="0"/>
              <a:buChar char="•"/>
            </a:pPr>
            <a:r>
              <a:rPr lang="en-US" dirty="0"/>
              <a:t>They are willing to attempt a variety of fundraising strategies – not just individual gifts, not just events, and not just a gift from the Club treasury.</a:t>
            </a:r>
          </a:p>
          <a:p>
            <a:pPr marL="173336" indent="-173336">
              <a:buFont typeface="Arial" panose="020B0604020202020204" pitchFamily="34" charset="0"/>
              <a:buChar char="•"/>
            </a:pPr>
            <a:r>
              <a:rPr lang="en-US" dirty="0"/>
              <a:t>We’re looking for clubs who could feasibly complete their Model Club campaign before Convention first – but Model Clubs will continue throughout the entire campaign.</a:t>
            </a:r>
          </a:p>
          <a:p>
            <a:pPr marL="173336" indent="-173336">
              <a:buFont typeface="Arial" panose="020B0604020202020204" pitchFamily="34" charset="0"/>
              <a:buChar char="•"/>
            </a:pPr>
            <a:r>
              <a:rPr lang="en-US" dirty="0"/>
              <a:t>We want Clubs willing to set goals at the highest possible level, even above and beyond the minimum Model Club PMA.</a:t>
            </a:r>
          </a:p>
          <a:p>
            <a:pPr marL="173336" indent="-173336">
              <a:buFont typeface="Arial" panose="020B0604020202020204" pitchFamily="34" charset="0"/>
              <a:buChar char="•"/>
            </a:pPr>
            <a:r>
              <a:rPr lang="en-US" dirty="0"/>
              <a:t>They are excited to serve – they embrace the values of </a:t>
            </a:r>
            <a:r>
              <a:rPr lang="en-US" dirty="0" err="1"/>
              <a:t>Lionism</a:t>
            </a:r>
            <a:r>
              <a:rPr lang="en-US" dirty="0"/>
              <a:t> and the mission of LCIF, and they will promote the Global Causes and the Foundation’s support of them.</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11</a:t>
            </a:fld>
            <a:endParaRPr lang="en-US"/>
          </a:p>
        </p:txBody>
      </p:sp>
    </p:spTree>
    <p:extLst>
      <p:ext uri="{BB962C8B-B14F-4D97-AF65-F5344CB8AC3E}">
        <p14:creationId xmlns:p14="http://schemas.microsoft.com/office/powerpoint/2010/main" val="230249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you’ll see some helpful information on how you can make a donation to LCIF online or by mailing in a check. The website also provides additional information on various ways to donate.</a:t>
            </a:r>
          </a:p>
          <a:p>
            <a:endParaRPr lang="en-US" baseline="0" dirty="0"/>
          </a:p>
          <a:p>
            <a:r>
              <a:rPr lang="en-US" baseline="0" dirty="0"/>
              <a:t>If you have questions or would like additional information, such as how your club can become a Model Club, your LCIF development staff is ready to help. </a:t>
            </a:r>
          </a:p>
        </p:txBody>
      </p:sp>
      <p:sp>
        <p:nvSpPr>
          <p:cNvPr id="4" name="Slide Number Placeholder 3"/>
          <p:cNvSpPr>
            <a:spLocks noGrp="1"/>
          </p:cNvSpPr>
          <p:nvPr>
            <p:ph type="sldNum" sz="quarter" idx="10"/>
          </p:nvPr>
        </p:nvSpPr>
        <p:spPr/>
        <p:txBody>
          <a:bodyPr/>
          <a:lstStyle/>
          <a:p>
            <a:fld id="{A60C5F79-37F2-4508-B472-94496F7210EB}" type="slidenum">
              <a:rPr lang="en-US" smtClean="0"/>
              <a:t>12</a:t>
            </a:fld>
            <a:endParaRPr lang="en-US"/>
          </a:p>
        </p:txBody>
      </p:sp>
    </p:spTree>
    <p:extLst>
      <p:ext uri="{BB962C8B-B14F-4D97-AF65-F5344CB8AC3E}">
        <p14:creationId xmlns:p14="http://schemas.microsoft.com/office/powerpoint/2010/main" val="4159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thank you for your tim</a:t>
            </a:r>
            <a:r>
              <a:rPr lang="en-US" baseline="0" dirty="0"/>
              <a:t>e</a:t>
            </a:r>
            <a:r>
              <a:rPr lang="en-US" dirty="0"/>
              <a:t> today!</a:t>
            </a:r>
          </a:p>
        </p:txBody>
      </p:sp>
      <p:sp>
        <p:nvSpPr>
          <p:cNvPr id="4" name="Slide Number Placeholder 3"/>
          <p:cNvSpPr>
            <a:spLocks noGrp="1"/>
          </p:cNvSpPr>
          <p:nvPr>
            <p:ph type="sldNum" sz="quarter" idx="10"/>
          </p:nvPr>
        </p:nvSpPr>
        <p:spPr/>
        <p:txBody>
          <a:bodyPr/>
          <a:lstStyle/>
          <a:p>
            <a:fld id="{A60C5F79-37F2-4508-B472-94496F7210EB}" type="slidenum">
              <a:rPr lang="en-US" smtClean="0"/>
              <a:t>13</a:t>
            </a:fld>
            <a:endParaRPr lang="en-US"/>
          </a:p>
        </p:txBody>
      </p:sp>
    </p:spTree>
    <p:extLst>
      <p:ext uri="{BB962C8B-B14F-4D97-AF65-F5344CB8AC3E}">
        <p14:creationId xmlns:p14="http://schemas.microsoft.com/office/powerpoint/2010/main" val="192172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hr-HR" dirty="0"/>
              <a:t>U lipnju </a:t>
            </a:r>
            <a:r>
              <a:rPr lang="en-US" dirty="0"/>
              <a:t>2018</a:t>
            </a:r>
            <a:r>
              <a:rPr lang="hr-HR" dirty="0"/>
              <a:t>.</a:t>
            </a:r>
            <a:r>
              <a:rPr lang="en-US" dirty="0"/>
              <a:t>, LCIF </a:t>
            </a:r>
            <a:r>
              <a:rPr lang="hr-HR" dirty="0"/>
              <a:t>je proslavio svoju</a:t>
            </a:r>
            <a:r>
              <a:rPr lang="en-US" dirty="0"/>
              <a:t> 50</a:t>
            </a:r>
            <a:r>
              <a:rPr lang="hr-HR" dirty="0"/>
              <a:t> godišnjicu.</a:t>
            </a:r>
            <a:r>
              <a:rPr lang="en-US" dirty="0"/>
              <a:t>  LCIF </a:t>
            </a:r>
            <a:r>
              <a:rPr lang="hr-HR" dirty="0"/>
              <a:t>je </a:t>
            </a:r>
            <a:r>
              <a:rPr lang="hr-HR" u="sng" dirty="0"/>
              <a:t>naša</a:t>
            </a:r>
            <a:r>
              <a:rPr lang="hr-HR" dirty="0"/>
              <a:t> zaklada</a:t>
            </a:r>
            <a:r>
              <a:rPr lang="en-US" baseline="0" dirty="0"/>
              <a:t>.  </a:t>
            </a:r>
            <a:r>
              <a:rPr lang="hr-HR" baseline="0" dirty="0"/>
              <a:t>I u tih proteklih 50 godina, </a:t>
            </a:r>
            <a:r>
              <a:rPr lang="hr-HR" u="sng" baseline="0" dirty="0"/>
              <a:t>naša</a:t>
            </a:r>
            <a:r>
              <a:rPr lang="hr-HR" baseline="0" dirty="0"/>
              <a:t> je zaklada ostvarila enormni utjecaj u tolikim mnogim</a:t>
            </a:r>
            <a:r>
              <a:rPr lang="en-US" baseline="0" dirty="0"/>
              <a:t> </a:t>
            </a:r>
            <a:r>
              <a:rPr lang="hr-HR" baseline="0" dirty="0"/>
              <a:t>lokalnim i globalnim projektima i inicijativama</a:t>
            </a:r>
            <a:r>
              <a:rPr lang="en-US" baseline="0" dirty="0"/>
              <a:t>.  </a:t>
            </a:r>
            <a:r>
              <a:rPr lang="hr-HR" baseline="0" dirty="0"/>
              <a:t>Dodjelom više od 1 milijarde Dolara financijskih sredstava</a:t>
            </a:r>
            <a:r>
              <a:rPr lang="en-US" baseline="0" dirty="0"/>
              <a:t>, </a:t>
            </a:r>
            <a:r>
              <a:rPr lang="hr-HR" baseline="0" dirty="0"/>
              <a:t>spasili smo vid više od </a:t>
            </a:r>
            <a:r>
              <a:rPr lang="en-US" baseline="0" dirty="0"/>
              <a:t> 9</a:t>
            </a:r>
            <a:r>
              <a:rPr lang="hr-HR" baseline="0" dirty="0"/>
              <a:t> milijuna ljudi operacijama katarakta</a:t>
            </a:r>
            <a:r>
              <a:rPr lang="en-US" baseline="0" dirty="0"/>
              <a:t>. </a:t>
            </a:r>
            <a:r>
              <a:rPr lang="hr-HR" baseline="0" dirty="0"/>
              <a:t>Poboljšali smo život više od 16 milijuna djece pozitivnim životnim vještinama naučenih u </a:t>
            </a:r>
            <a:r>
              <a:rPr lang="en-US" baseline="0" dirty="0"/>
              <a:t>Lions Quest</a:t>
            </a:r>
            <a:r>
              <a:rPr lang="hr-HR" baseline="0" dirty="0"/>
              <a:t> programu</a:t>
            </a:r>
            <a:r>
              <a:rPr lang="en-US" baseline="0" dirty="0"/>
              <a:t>.  </a:t>
            </a:r>
            <a:r>
              <a:rPr lang="hr-HR" baseline="0" dirty="0"/>
              <a:t>Kada su udarile prirodne katastrofe, bili smo tamo i pomagali našim susjedima i zajednicama širom svijeta, na način da smo dodijelili više od</a:t>
            </a:r>
            <a:r>
              <a:rPr lang="en-US" baseline="0" dirty="0"/>
              <a:t> US$118 </a:t>
            </a:r>
            <a:r>
              <a:rPr lang="hr-HR" baseline="0" dirty="0"/>
              <a:t>milijuna</a:t>
            </a:r>
            <a:r>
              <a:rPr lang="en-US" baseline="0" dirty="0"/>
              <a:t>.  </a:t>
            </a:r>
            <a:r>
              <a:rPr lang="hr-HR" baseline="0" dirty="0"/>
              <a:t>Podržali smo vakcinaciju protiv ospica milijuna djece i spasili nebrojene živote</a:t>
            </a:r>
            <a:r>
              <a:rPr lang="en-US" baseline="0" dirty="0"/>
              <a:t>.  </a:t>
            </a:r>
          </a:p>
          <a:p>
            <a:pPr defTabSz="924458">
              <a:defRPr/>
            </a:pPr>
            <a:endParaRPr lang="en-US" baseline="0" dirty="0"/>
          </a:p>
          <a:p>
            <a:pPr defTabSz="924458">
              <a:defRPr/>
            </a:pPr>
            <a:r>
              <a:rPr lang="hr-HR" baseline="0" dirty="0"/>
              <a:t>Koja su najveća financiranja dobivena od LCIF-a u vašoj zajednici</a:t>
            </a:r>
            <a:r>
              <a:rPr lang="en-US" baseline="0" dirty="0"/>
              <a:t>? </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a:t>
            </a:fld>
            <a:endParaRPr lang="en-US"/>
          </a:p>
        </p:txBody>
      </p:sp>
    </p:spTree>
    <p:extLst>
      <p:ext uri="{BB962C8B-B14F-4D97-AF65-F5344CB8AC3E}">
        <p14:creationId xmlns:p14="http://schemas.microsoft.com/office/powerpoint/2010/main" val="94211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Prva aktivnost je bila tzv.</a:t>
            </a:r>
            <a:r>
              <a:rPr lang="en-US" baseline="0" dirty="0"/>
              <a:t> Global Service Assessment that LCI </a:t>
            </a:r>
            <a:r>
              <a:rPr lang="hr-HR" baseline="0" dirty="0"/>
              <a:t>provedena</a:t>
            </a:r>
            <a:r>
              <a:rPr lang="en-US" baseline="0" dirty="0"/>
              <a:t> 2015</a:t>
            </a:r>
            <a:r>
              <a:rPr lang="hr-HR" baseline="0" dirty="0"/>
              <a:t>.</a:t>
            </a:r>
            <a:r>
              <a:rPr lang="en-US" baseline="0" dirty="0"/>
              <a:t>, </a:t>
            </a:r>
            <a:r>
              <a:rPr lang="hr-HR" baseline="0" dirty="0"/>
              <a:t>povezana sa procesom planiranja vezanima na novu strategiju razvoja </a:t>
            </a:r>
            <a:r>
              <a:rPr lang="en-US" baseline="0" dirty="0"/>
              <a:t>LCI Forward. </a:t>
            </a:r>
            <a:r>
              <a:rPr lang="hr-HR" baseline="0" dirty="0"/>
              <a:t>Taj proces je rezultirao našim globalnim područjima „</a:t>
            </a:r>
            <a:r>
              <a:rPr lang="en-US" baseline="0" dirty="0"/>
              <a:t>Our Global Causes</a:t>
            </a:r>
            <a:r>
              <a:rPr lang="hr-HR" baseline="0" dirty="0"/>
              <a:t>”</a:t>
            </a:r>
            <a:r>
              <a:rPr lang="en-US" baseline="0" dirty="0"/>
              <a:t>. </a:t>
            </a:r>
            <a:r>
              <a:rPr lang="hr-HR" baseline="0" dirty="0"/>
              <a:t>Ta područja se odnose na slijedeće prioritetne fokuse</a:t>
            </a:r>
            <a:r>
              <a:rPr lang="en-US" baseline="0" dirty="0"/>
              <a:t>: </a:t>
            </a:r>
            <a:r>
              <a:rPr lang="hr-HR" baseline="0" dirty="0"/>
              <a:t>Dijabetes, Okoliš, Glad, Vid, i Karcinom kod djece</a:t>
            </a:r>
            <a:r>
              <a:rPr lang="en-US" baseline="0" dirty="0"/>
              <a:t> – </a:t>
            </a:r>
            <a:r>
              <a:rPr lang="hr-HR" baseline="0" dirty="0"/>
              <a:t>kao i na angažiranje i dobrobit posebno mladih po tim područjima</a:t>
            </a:r>
            <a:r>
              <a:rPr lang="en-US" baseline="0" dirty="0"/>
              <a:t>.</a:t>
            </a:r>
          </a:p>
          <a:p>
            <a:endParaRPr lang="en-US" baseline="0" dirty="0"/>
          </a:p>
          <a:p>
            <a:r>
              <a:rPr lang="hr-HR" baseline="0" dirty="0"/>
              <a:t>Misija </a:t>
            </a:r>
            <a:r>
              <a:rPr lang="en-US" baseline="0" dirty="0"/>
              <a:t>LCIF</a:t>
            </a:r>
            <a:r>
              <a:rPr lang="hr-HR" baseline="0" dirty="0"/>
              <a:t>-a je ojačati služenje </a:t>
            </a:r>
            <a:r>
              <a:rPr lang="en-US" baseline="0" dirty="0"/>
              <a:t>Lions</a:t>
            </a:r>
            <a:r>
              <a:rPr lang="hr-HR" baseline="0" dirty="0"/>
              <a:t>a</a:t>
            </a:r>
            <a:r>
              <a:rPr lang="en-US" baseline="0" dirty="0"/>
              <a:t>. </a:t>
            </a:r>
            <a:r>
              <a:rPr lang="hr-HR" baseline="0" dirty="0"/>
              <a:t>Širenjem globalnih područja „</a:t>
            </a:r>
            <a:r>
              <a:rPr lang="en-US" baseline="0" dirty="0"/>
              <a:t>Global Causes</a:t>
            </a:r>
            <a:r>
              <a:rPr lang="hr-HR" baseline="0" dirty="0"/>
              <a:t>”</a:t>
            </a:r>
            <a:r>
              <a:rPr lang="en-US" baseline="0" dirty="0"/>
              <a:t>, LCIF </a:t>
            </a:r>
            <a:r>
              <a:rPr lang="hr-HR" baseline="0" dirty="0"/>
              <a:t>je prepoznao potrebu napraviti nešto izvanredno kako bi to omogućio</a:t>
            </a:r>
            <a:r>
              <a:rPr lang="en-US" baseline="0" dirty="0"/>
              <a:t>.</a:t>
            </a:r>
          </a:p>
          <a:p>
            <a:endParaRPr lang="en-US" dirty="0"/>
          </a:p>
          <a:p>
            <a:r>
              <a:rPr lang="hr-HR" baseline="0" dirty="0"/>
              <a:t>Kako bi ispitao interes i predanost da se podrže ta područja kampanjom prikupljanja sredstava,</a:t>
            </a:r>
            <a:r>
              <a:rPr lang="en-US" baseline="0" dirty="0"/>
              <a:t> LCIF</a:t>
            </a:r>
            <a:r>
              <a:rPr lang="hr-HR" baseline="0" dirty="0"/>
              <a:t> je </a:t>
            </a:r>
            <a:r>
              <a:rPr lang="hr-HR" baseline="0" noProof="0" dirty="0"/>
              <a:t>pokrenuo je studiju izvedivosti kampanje i studij planiranja u ljeti 2017., kako bi testirao cilj od 300 milijuna USD i razumio prioritete članova prema različitim fokusnim područjima. Kao što možete vidjeti ovdje, došlo je do značajne pozitivne reakcije na mogućnost kampanje, posebno one koja podržava navedena globalna područja</a:t>
            </a:r>
            <a:r>
              <a:rPr lang="en-US" baseline="0" dirty="0"/>
              <a:t>. </a:t>
            </a:r>
          </a:p>
          <a:p>
            <a:endParaRPr lang="en-US" baseline="0" dirty="0"/>
          </a:p>
          <a:p>
            <a:r>
              <a:rPr lang="hr-HR" baseline="0" dirty="0"/>
              <a:t>Zbog toga je vijeće povjerenika („</a:t>
            </a:r>
            <a:r>
              <a:rPr lang="en-US" baseline="0" dirty="0"/>
              <a:t>Board of Trustees</a:t>
            </a:r>
            <a:r>
              <a:rPr lang="hr-HR" baseline="0" dirty="0"/>
              <a:t>”) odobrilo pokretanje kampanje u kolovozu</a:t>
            </a:r>
            <a:r>
              <a:rPr lang="en-US" baseline="0" dirty="0"/>
              <a:t> 2017.</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3</a:t>
            </a:fld>
            <a:endParaRPr lang="en-US"/>
          </a:p>
        </p:txBody>
      </p:sp>
    </p:spTree>
    <p:extLst>
      <p:ext uri="{BB962C8B-B14F-4D97-AF65-F5344CB8AC3E}">
        <p14:creationId xmlns:p14="http://schemas.microsoft.com/office/powerpoint/2010/main" val="327124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hr-HR" baseline="0" dirty="0"/>
              <a:t>Kampanja je dobila zvučno ime:</a:t>
            </a:r>
            <a:r>
              <a:rPr lang="en-US" baseline="0" dirty="0"/>
              <a:t> </a:t>
            </a:r>
            <a:r>
              <a:rPr lang="en-US" b="1" baseline="0" dirty="0"/>
              <a:t>Campaign 100</a:t>
            </a:r>
            <a:r>
              <a:rPr lang="en-US" baseline="0" dirty="0"/>
              <a:t>, </a:t>
            </a:r>
            <a:r>
              <a:rPr lang="hr-HR" baseline="0" dirty="0"/>
              <a:t>i krilaticu</a:t>
            </a:r>
            <a:r>
              <a:rPr lang="en-US" baseline="0" dirty="0"/>
              <a:t>, </a:t>
            </a:r>
            <a:r>
              <a:rPr lang="en-US" b="1" baseline="0" dirty="0"/>
              <a:t>LCIF: Empowering Service</a:t>
            </a:r>
            <a:r>
              <a:rPr lang="en-US" baseline="0" dirty="0"/>
              <a:t>. </a:t>
            </a:r>
            <a:r>
              <a:rPr lang="hr-HR" baseline="0" dirty="0"/>
              <a:t>Sad se možda pitate</a:t>
            </a:r>
            <a:r>
              <a:rPr lang="en-US" baseline="0" dirty="0"/>
              <a:t>, </a:t>
            </a:r>
            <a:r>
              <a:rPr lang="hr-HR" baseline="0" dirty="0"/>
              <a:t>što točno znači </a:t>
            </a:r>
            <a:r>
              <a:rPr lang="en-US" baseline="0" dirty="0"/>
              <a:t>Campaign 100?</a:t>
            </a:r>
            <a:r>
              <a:rPr lang="hr-HR" baseline="0" dirty="0"/>
              <a:t> Zašto broj „100”.</a:t>
            </a:r>
            <a:r>
              <a:rPr lang="en-US" baseline="0" dirty="0"/>
              <a:t> </a:t>
            </a:r>
          </a:p>
          <a:p>
            <a:endParaRPr lang="en-US" baseline="0" dirty="0"/>
          </a:p>
          <a:p>
            <a:r>
              <a:rPr lang="hr-HR" b="0" dirty="0">
                <a:ea typeface="ヒラギノ角ゴ Pro W3" charset="0"/>
                <a:cs typeface="ヒラギノ角ゴ Pro W3" charset="0"/>
              </a:rPr>
              <a:t>Prije </a:t>
            </a:r>
            <a:r>
              <a:rPr lang="en-US" b="1" dirty="0">
                <a:ea typeface="ヒラギノ角ゴ Pro W3" charset="0"/>
                <a:cs typeface="ヒラギノ角ゴ Pro W3" charset="0"/>
              </a:rPr>
              <a:t>100</a:t>
            </a:r>
            <a:r>
              <a:rPr lang="en-US" dirty="0">
                <a:ea typeface="ヒラギノ角ゴ Pro W3" charset="0"/>
                <a:cs typeface="ヒラギノ角ゴ Pro W3" charset="0"/>
              </a:rPr>
              <a:t> </a:t>
            </a:r>
            <a:r>
              <a:rPr lang="hr-HR" dirty="0">
                <a:ea typeface="ヒラギノ角ゴ Pro W3" charset="0"/>
                <a:cs typeface="ヒラギノ角ゴ Pro W3" charset="0"/>
              </a:rPr>
              <a:t>godina sve je počelo s</a:t>
            </a:r>
            <a:r>
              <a:rPr lang="en-US" dirty="0">
                <a:ea typeface="ヒラギノ角ゴ Pro W3" charset="0"/>
                <a:cs typeface="ヒラギノ角ゴ Pro W3" charset="0"/>
              </a:rPr>
              <a:t> Melvin</a:t>
            </a:r>
            <a:r>
              <a:rPr lang="hr-HR" dirty="0">
                <a:ea typeface="ヒラギノ角ゴ Pro W3" charset="0"/>
                <a:cs typeface="ヒラギノ角ゴ Pro W3" charset="0"/>
              </a:rPr>
              <a:t>om</a:t>
            </a:r>
            <a:r>
              <a:rPr lang="en-US" dirty="0">
                <a:ea typeface="ヒラギノ角ゴ Pro W3" charset="0"/>
                <a:cs typeface="ヒラギノ角ゴ Pro W3" charset="0"/>
              </a:rPr>
              <a:t> Jones</a:t>
            </a:r>
            <a:r>
              <a:rPr lang="hr-HR" dirty="0">
                <a:ea typeface="ヒラギノ角ゴ Pro W3" charset="0"/>
                <a:cs typeface="ヒラギノ角ゴ Pro W3" charset="0"/>
              </a:rPr>
              <a:t>om, koji je imao viziju, i, dan danas </a:t>
            </a:r>
            <a:r>
              <a:rPr lang="en-US" dirty="0">
                <a:ea typeface="ヒラギノ角ゴ Pro W3" charset="0"/>
                <a:cs typeface="ヒラギノ角ゴ Pro W3" charset="0"/>
              </a:rPr>
              <a:t>Lions </a:t>
            </a:r>
            <a:r>
              <a:rPr lang="hr-HR" dirty="0">
                <a:ea typeface="ヒラギノ角ゴ Pro W3" charset="0"/>
                <a:cs typeface="ヒラギノ角ゴ Pro W3" charset="0"/>
              </a:rPr>
              <a:t>još uvijek rade na ostvarenju te vizije</a:t>
            </a:r>
            <a:r>
              <a:rPr lang="en-US" dirty="0">
                <a:ea typeface="ヒラギノ角ゴ Pro W3" charset="0"/>
                <a:cs typeface="ヒラギノ角ゴ Pro W3" charset="0"/>
              </a:rPr>
              <a:t>. </a:t>
            </a:r>
            <a:r>
              <a:rPr lang="hr-HR" dirty="0">
                <a:ea typeface="ヒラギノ角ゴ Pro W3" charset="0"/>
                <a:cs typeface="ヒラギノ角ゴ Pro W3" charset="0"/>
              </a:rPr>
              <a:t>Obnovi vida i sprječavanju sljepoće</a:t>
            </a:r>
            <a:r>
              <a:rPr lang="en-US" dirty="0">
                <a:ea typeface="ヒラギノ角ゴ Pro W3" charset="0"/>
                <a:cs typeface="ヒラギノ角ゴ Pro W3" charset="0"/>
              </a:rPr>
              <a:t>. </a:t>
            </a:r>
            <a:r>
              <a:rPr lang="hr-HR" dirty="0">
                <a:ea typeface="ヒラギノ角ゴ Pro W3" charset="0"/>
                <a:cs typeface="ヒラギノ角ゴ Pro W3" charset="0"/>
              </a:rPr>
              <a:t>Mobiliziraju se kod prirodnih katastrofa</a:t>
            </a:r>
            <a:r>
              <a:rPr lang="en-US" dirty="0">
                <a:ea typeface="ヒラギノ角ゴ Pro W3" charset="0"/>
                <a:cs typeface="ヒラギノ角ゴ Pro W3" charset="0"/>
              </a:rPr>
              <a:t>. </a:t>
            </a:r>
            <a:r>
              <a:rPr lang="hr-HR" dirty="0">
                <a:ea typeface="ヒラギノ角ゴ Pro W3" charset="0"/>
                <a:cs typeface="ヒラギノ角ゴ Pro W3" charset="0"/>
              </a:rPr>
              <a:t>Stvaraju pozitivne okolnosti za učenje djece</a:t>
            </a:r>
            <a:r>
              <a:rPr lang="en-US" dirty="0">
                <a:ea typeface="ヒラギノ角ゴ Pro W3" charset="0"/>
                <a:cs typeface="ヒラギノ角ゴ Pro W3" charset="0"/>
              </a:rPr>
              <a:t>. </a:t>
            </a:r>
            <a:r>
              <a:rPr lang="hr-HR" dirty="0">
                <a:ea typeface="ヒラギノ角ゴ Pro W3" charset="0"/>
                <a:cs typeface="ヒラギノ角ゴ Pro W3" charset="0"/>
              </a:rPr>
              <a:t>Služe hendikepiranima, starijima, i najranjivijima među nama</a:t>
            </a:r>
            <a:r>
              <a:rPr lang="en-US" dirty="0">
                <a:ea typeface="ヒラギノ角ゴ Pro W3" charset="0"/>
                <a:cs typeface="ヒラギノ角ゴ Pro W3" charset="0"/>
              </a:rPr>
              <a:t>. </a:t>
            </a:r>
            <a:r>
              <a:rPr lang="hr-HR" dirty="0">
                <a:ea typeface="ヒラギノ角ゴ Pro W3" charset="0"/>
                <a:cs typeface="ヒラギノ角ゴ Pro W3" charset="0"/>
              </a:rPr>
              <a:t>Mnogo navedenog ne bi mogao raditi pojedinačno jedan Lion, ili jedan klub ili jedan distrikt</a:t>
            </a:r>
            <a:r>
              <a:rPr lang="en-US" dirty="0">
                <a:ea typeface="ヒラギノ角ゴ Pro W3" charset="0"/>
                <a:cs typeface="ヒラギノ角ゴ Pro W3" charset="0"/>
              </a:rPr>
              <a:t>. </a:t>
            </a:r>
            <a:r>
              <a:rPr lang="hr-HR" dirty="0">
                <a:ea typeface="ヒラギノ角ゴ Pro W3" charset="0"/>
                <a:cs typeface="ヒラギノ角ゴ Pro W3" charset="0"/>
              </a:rPr>
              <a:t>Ali zajedno, možemo</a:t>
            </a:r>
            <a:r>
              <a:rPr lang="en-US" dirty="0">
                <a:ea typeface="ヒラギノ角ゴ Pro W3" charset="0"/>
                <a:cs typeface="ヒラギノ角ゴ Pro W3" charset="0"/>
              </a:rPr>
              <a:t>.</a:t>
            </a:r>
          </a:p>
          <a:p>
            <a:r>
              <a:rPr lang="en-US" dirty="0">
                <a:ea typeface="ヒラギノ角ゴ Pro W3" charset="0"/>
                <a:cs typeface="ヒラギノ角ゴ Pro W3" charset="0"/>
              </a:rPr>
              <a:t> </a:t>
            </a:r>
          </a:p>
          <a:p>
            <a:r>
              <a:rPr lang="hr-HR" dirty="0" err="1">
                <a:ea typeface="ヒラギノ角ゴ Pro W3" charset="0"/>
                <a:cs typeface="ヒラギノ角ゴ Pro W3" charset="0"/>
              </a:rPr>
              <a:t>Lionsi</a:t>
            </a:r>
            <a:r>
              <a:rPr lang="hr-HR" dirty="0">
                <a:ea typeface="ヒラギノ角ゴ Pro W3" charset="0"/>
                <a:cs typeface="ヒラギノ角ゴ Pro W3" charset="0"/>
              </a:rPr>
              <a:t> se s ponosom osvrću na ta dosadašnja postignuća</a:t>
            </a:r>
            <a:r>
              <a:rPr lang="en-US" dirty="0">
                <a:ea typeface="ヒラギノ角ゴ Pro W3" charset="0"/>
                <a:cs typeface="ヒラギノ角ゴ Pro W3" charset="0"/>
              </a:rPr>
              <a:t>,</a:t>
            </a:r>
            <a:r>
              <a:rPr lang="hr-HR" dirty="0">
                <a:ea typeface="ヒラギノ角ゴ Pro W3" charset="0"/>
                <a:cs typeface="ヒラギノ角ゴ Pro W3" charset="0"/>
              </a:rPr>
              <a:t> ali također gledaju u budućnost</a:t>
            </a:r>
            <a:r>
              <a:rPr lang="en-US" dirty="0">
                <a:ea typeface="ヒラギノ角ゴ Pro W3" charset="0"/>
                <a:cs typeface="ヒラギノ角ゴ Pro W3" charset="0"/>
              </a:rPr>
              <a:t>, </a:t>
            </a:r>
            <a:r>
              <a:rPr lang="hr-HR" dirty="0">
                <a:ea typeface="ヒラギノ角ゴ Pro W3" charset="0"/>
                <a:cs typeface="ヒラギノ角ゴ Pro W3" charset="0"/>
              </a:rPr>
              <a:t>na slijedećih </a:t>
            </a:r>
            <a:r>
              <a:rPr lang="en-US" b="1" dirty="0">
                <a:ea typeface="ヒラギノ角ゴ Pro W3" charset="0"/>
                <a:cs typeface="ヒラギノ角ゴ Pro W3" charset="0"/>
              </a:rPr>
              <a:t>100</a:t>
            </a:r>
            <a:r>
              <a:rPr lang="en-US" dirty="0">
                <a:ea typeface="ヒラギノ角ゴ Pro W3" charset="0"/>
                <a:cs typeface="ヒラギノ角ゴ Pro W3" charset="0"/>
              </a:rPr>
              <a:t> </a:t>
            </a:r>
            <a:r>
              <a:rPr lang="hr-HR" dirty="0">
                <a:ea typeface="ヒラギノ角ゴ Pro W3" charset="0"/>
                <a:cs typeface="ヒラギノ角ゴ Pro W3" charset="0"/>
              </a:rPr>
              <a:t>godina</a:t>
            </a:r>
            <a:r>
              <a:rPr lang="en-US" dirty="0">
                <a:ea typeface="ヒラギノ角ゴ Pro W3" charset="0"/>
                <a:cs typeface="ヒラギノ角ゴ Pro W3" charset="0"/>
              </a:rPr>
              <a:t>. </a:t>
            </a:r>
            <a:r>
              <a:rPr lang="hr-HR" dirty="0">
                <a:ea typeface="ヒラギノ角ゴ Pro W3" charset="0"/>
                <a:cs typeface="ヒラギノ角ゴ Pro W3" charset="0"/>
              </a:rPr>
              <a:t>Svjedoci smo da potrebe Svijeta nikad nisu bile veće</a:t>
            </a:r>
            <a:r>
              <a:rPr lang="en-US" dirty="0">
                <a:ea typeface="ヒラギノ角ゴ Pro W3" charset="0"/>
                <a:cs typeface="ヒラギノ角ゴ Pro W3" charset="0"/>
              </a:rPr>
              <a:t>. </a:t>
            </a:r>
            <a:r>
              <a:rPr lang="hr-HR" dirty="0">
                <a:ea typeface="ヒラギノ角ゴ Pro W3" charset="0"/>
                <a:cs typeface="ヒラギノ角ゴ Pro W3" charset="0"/>
              </a:rPr>
              <a:t>Mi vidimo nove izazove u budućnosti</a:t>
            </a:r>
            <a:r>
              <a:rPr lang="en-US" dirty="0">
                <a:ea typeface="ヒラギノ角ゴ Pro W3" charset="0"/>
                <a:cs typeface="ヒラギノ角ゴ Pro W3" charset="0"/>
              </a:rPr>
              <a:t>.  </a:t>
            </a:r>
          </a:p>
          <a:p>
            <a:r>
              <a:rPr lang="en-US" dirty="0">
                <a:ea typeface="ヒラギノ角ゴ Pro W3" charset="0"/>
                <a:cs typeface="ヒラギノ角ゴ Pro W3" charset="0"/>
              </a:rPr>
              <a:t> </a:t>
            </a:r>
          </a:p>
          <a:p>
            <a:r>
              <a:rPr lang="hr-HR" dirty="0">
                <a:ea typeface="ヒラギノ角ゴ Pro W3" charset="0"/>
                <a:cs typeface="ヒラギノ角ゴ Pro W3" charset="0"/>
              </a:rPr>
              <a:t>Što kada bi</a:t>
            </a:r>
            <a:r>
              <a:rPr lang="en-US" dirty="0">
                <a:ea typeface="ヒラギノ角ゴ Pro W3" charset="0"/>
                <a:cs typeface="ヒラギノ角ゴ Pro W3" charset="0"/>
              </a:rPr>
              <a:t> </a:t>
            </a:r>
            <a:r>
              <a:rPr lang="en-US" b="1" dirty="0">
                <a:ea typeface="ヒラギノ角ゴ Pro W3" charset="0"/>
                <a:cs typeface="ヒラギノ角ゴ Pro W3" charset="0"/>
              </a:rPr>
              <a:t>100%</a:t>
            </a:r>
            <a:r>
              <a:rPr lang="en-US" dirty="0">
                <a:ea typeface="ヒラギノ角ゴ Pro W3" charset="0"/>
                <a:cs typeface="ヒラギノ角ゴ Pro W3" charset="0"/>
              </a:rPr>
              <a:t> Lions</a:t>
            </a:r>
            <a:r>
              <a:rPr lang="hr-HR" dirty="0">
                <a:ea typeface="ヒラギノ角ゴ Pro W3" charset="0"/>
                <a:cs typeface="ヒラギノ角ゴ Pro W3" charset="0"/>
              </a:rPr>
              <a:t>a doprinijelo tom globalnom naporu</a:t>
            </a:r>
            <a:r>
              <a:rPr lang="en-US" dirty="0">
                <a:ea typeface="ヒラギノ角ゴ Pro W3" charset="0"/>
                <a:cs typeface="ヒラギノ角ゴ Pro W3" charset="0"/>
              </a:rPr>
              <a:t>?  </a:t>
            </a:r>
            <a:r>
              <a:rPr lang="hr-HR" dirty="0">
                <a:ea typeface="ヒラギノ角ゴ Pro W3" charset="0"/>
                <a:cs typeface="ヒラギノ角ゴ Pro W3" charset="0"/>
              </a:rPr>
              <a:t>Što bismo mogli postići kada bi svaki Lion donirao</a:t>
            </a:r>
            <a:r>
              <a:rPr lang="en-US" dirty="0">
                <a:ea typeface="ヒラギノ角ゴ Pro W3" charset="0"/>
                <a:cs typeface="ヒラギノ角ゴ Pro W3" charset="0"/>
              </a:rPr>
              <a:t> </a:t>
            </a:r>
            <a:r>
              <a:rPr lang="en-US" b="1" dirty="0">
                <a:ea typeface="ヒラギノ角ゴ Pro W3" charset="0"/>
                <a:cs typeface="ヒラギノ角ゴ Pro W3" charset="0"/>
              </a:rPr>
              <a:t>$100, </a:t>
            </a:r>
            <a:r>
              <a:rPr lang="en-US" dirty="0">
                <a:ea typeface="ヒラギノ角ゴ Pro W3" charset="0"/>
                <a:cs typeface="ヒラギノ角ゴ Pro W3" charset="0"/>
              </a:rPr>
              <a:t>e</a:t>
            </a:r>
            <a:r>
              <a:rPr lang="hr-HR" dirty="0">
                <a:ea typeface="ヒラギノ角ゴ Pro W3" charset="0"/>
                <a:cs typeface="ヒラギノ角ゴ Pro W3" charset="0"/>
              </a:rPr>
              <a:t>svake godine</a:t>
            </a:r>
            <a:r>
              <a:rPr lang="en-US" dirty="0">
                <a:ea typeface="ヒラギノ角ゴ Pro W3" charset="0"/>
                <a:cs typeface="ヒラギノ角ゴ Pro W3" charset="0"/>
              </a:rPr>
              <a:t>? </a:t>
            </a:r>
          </a:p>
          <a:p>
            <a:endParaRPr lang="en-US" dirty="0">
              <a:ea typeface="ヒラギノ角ゴ Pro W3" charset="0"/>
              <a:cs typeface="ヒラギノ角ゴ Pro W3" charset="0"/>
            </a:endParaRPr>
          </a:p>
          <a:p>
            <a:r>
              <a:rPr lang="hr-HR" dirty="0">
                <a:ea typeface="ヒラギノ角ゴ Pro W3" charset="0"/>
                <a:cs typeface="ヒラギノ角ゴ Pro W3" charset="0"/>
              </a:rPr>
              <a:t>Za </a:t>
            </a:r>
            <a:r>
              <a:rPr lang="hr-HR" dirty="0" err="1">
                <a:ea typeface="ヒラギノ角ゴ Pro W3" charset="0"/>
                <a:cs typeface="ヒラギノ角ゴ Pro W3" charset="0"/>
              </a:rPr>
              <a:t>Lionse</a:t>
            </a:r>
            <a:r>
              <a:rPr lang="hr-HR" dirty="0">
                <a:ea typeface="ヒラギノ角ゴ Pro W3" charset="0"/>
                <a:cs typeface="ヒラギノ角ゴ Pro W3" charset="0"/>
              </a:rPr>
              <a:t> ne postoji ništa važnije od služenja</a:t>
            </a:r>
            <a:r>
              <a:rPr lang="en-US" dirty="0">
                <a:ea typeface="ヒラギノ角ゴ Pro W3" charset="0"/>
                <a:cs typeface="ヒラギノ角ゴ Pro W3" charset="0"/>
              </a:rPr>
              <a:t>. </a:t>
            </a:r>
            <a:r>
              <a:rPr lang="hr-HR" dirty="0">
                <a:ea typeface="ヒラギノ角ゴ Pro W3" charset="0"/>
                <a:cs typeface="ヒラギノ角ゴ Pro W3" charset="0"/>
              </a:rPr>
              <a:t>To je ono što mi radimo</a:t>
            </a:r>
            <a:r>
              <a:rPr lang="en-US" dirty="0">
                <a:ea typeface="ヒラギノ角ゴ Pro W3" charset="0"/>
                <a:cs typeface="ヒラギノ角ゴ Pro W3" charset="0"/>
              </a:rPr>
              <a:t>. </a:t>
            </a:r>
            <a:r>
              <a:rPr lang="hr-HR" dirty="0">
                <a:ea typeface="ヒラギノ角ゴ Pro W3" charset="0"/>
                <a:cs typeface="ヒラギノ角ゴ Pro W3" charset="0"/>
              </a:rPr>
              <a:t>Naravno, to ne radimo sami</a:t>
            </a:r>
            <a:r>
              <a:rPr lang="en-US" dirty="0">
                <a:ea typeface="ヒラギノ角ゴ Pro W3" charset="0"/>
                <a:cs typeface="ヒラギノ角ゴ Pro W3" charset="0"/>
              </a:rPr>
              <a:t>. Lions</a:t>
            </a:r>
            <a:r>
              <a:rPr lang="hr-HR" dirty="0">
                <a:ea typeface="ヒラギノ角ゴ Pro W3" charset="0"/>
                <a:cs typeface="ヒラギノ角ゴ Pro W3" charset="0"/>
              </a:rPr>
              <a:t>ima pomaže, osnažuje ih</a:t>
            </a:r>
            <a:r>
              <a:rPr lang="en-US" dirty="0">
                <a:ea typeface="ヒラギノ角ゴ Pro W3" charset="0"/>
                <a:cs typeface="ヒラギノ角ゴ Pro W3" charset="0"/>
              </a:rPr>
              <a:t> LCIF. </a:t>
            </a:r>
            <a:r>
              <a:rPr lang="hr-HR" dirty="0">
                <a:ea typeface="ヒラギノ角ゴ Pro W3" charset="0"/>
                <a:cs typeface="ヒラギノ角ゴ Pro W3" charset="0"/>
              </a:rPr>
              <a:t>Pomoću</a:t>
            </a:r>
            <a:r>
              <a:rPr lang="en-US" dirty="0">
                <a:ea typeface="ヒラギノ角ゴ Pro W3" charset="0"/>
                <a:cs typeface="ヒラギノ角ゴ Pro W3" charset="0"/>
              </a:rPr>
              <a:t> LCIF</a:t>
            </a:r>
            <a:r>
              <a:rPr lang="hr-HR" dirty="0">
                <a:ea typeface="ヒラギノ角ゴ Pro W3" charset="0"/>
                <a:cs typeface="ヒラギノ角ゴ Pro W3" charset="0"/>
              </a:rPr>
              <a:t>-a</a:t>
            </a:r>
            <a:r>
              <a:rPr lang="en-US" dirty="0">
                <a:ea typeface="ヒラギノ角ゴ Pro W3" charset="0"/>
                <a:cs typeface="ヒラギノ角ゴ Pro W3" charset="0"/>
              </a:rPr>
              <a:t>, Lions </a:t>
            </a:r>
            <a:r>
              <a:rPr lang="hr-HR" dirty="0">
                <a:ea typeface="ヒラギノ角ゴ Pro W3" charset="0"/>
                <a:cs typeface="ヒラギノ角ゴ Pro W3" charset="0"/>
              </a:rPr>
              <a:t>imaju resurse koje trebamo kako bismo se nosili sa problemima do kojih nam je stalo</a:t>
            </a:r>
            <a:r>
              <a:rPr lang="en-US" dirty="0">
                <a:ea typeface="ヒラギノ角ゴ Pro W3" charset="0"/>
                <a:cs typeface="ヒラギノ角ゴ Pro W3" charset="0"/>
              </a:rPr>
              <a:t>. </a:t>
            </a:r>
            <a:r>
              <a:rPr lang="hr-HR" dirty="0">
                <a:ea typeface="ヒラギノ角ゴ Pro W3" charset="0"/>
                <a:cs typeface="ヒラギノ角ゴ Pro W3" charset="0"/>
              </a:rPr>
              <a:t>Zato jer mi razumijemo da služenje </a:t>
            </a:r>
            <a:r>
              <a:rPr lang="hr-HR" dirty="0" err="1">
                <a:ea typeface="ヒラギノ角ゴ Pro W3" charset="0"/>
                <a:cs typeface="ヒラギノ角ゴ Pro W3" charset="0"/>
              </a:rPr>
              <a:t>zanči</a:t>
            </a:r>
            <a:r>
              <a:rPr lang="hr-HR" dirty="0">
                <a:ea typeface="ヒラギノ角ゴ Pro W3" charset="0"/>
                <a:cs typeface="ヒラギノ角ゴ Pro W3" charset="0"/>
              </a:rPr>
              <a:t> i davanje i činjenje</a:t>
            </a:r>
            <a:r>
              <a:rPr lang="en-US" dirty="0">
                <a:ea typeface="ヒラギノ角ゴ Pro W3" charset="0"/>
                <a:cs typeface="ヒラギノ角ゴ Pro W3" charset="0"/>
              </a:rPr>
              <a:t>, </a:t>
            </a:r>
            <a:r>
              <a:rPr lang="hr-HR" dirty="0">
                <a:ea typeface="ヒラギノ角ゴ Pro W3" charset="0"/>
                <a:cs typeface="ヒラギノ角ゴ Pro W3" charset="0"/>
              </a:rPr>
              <a:t>naš </a:t>
            </a:r>
            <a:r>
              <a:rPr lang="en-US" dirty="0">
                <a:ea typeface="ヒラギノ角ゴ Pro W3" charset="0"/>
                <a:cs typeface="ヒラギノ角ゴ Pro W3" charset="0"/>
              </a:rPr>
              <a:t>our impact will last for the next </a:t>
            </a:r>
            <a:r>
              <a:rPr lang="en-US" b="1" dirty="0">
                <a:ea typeface="ヒラギノ角ゴ Pro W3" charset="0"/>
                <a:cs typeface="ヒラギノ角ゴ Pro W3" charset="0"/>
              </a:rPr>
              <a:t>100</a:t>
            </a:r>
            <a:r>
              <a:rPr lang="en-US" dirty="0">
                <a:ea typeface="ヒラギノ角ゴ Pro W3" charset="0"/>
                <a:cs typeface="ヒラギノ角ゴ Pro W3" charset="0"/>
              </a:rPr>
              <a:t> years, and beyond. </a:t>
            </a:r>
          </a:p>
        </p:txBody>
      </p:sp>
    </p:spTree>
    <p:extLst>
      <p:ext uri="{BB962C8B-B14F-4D97-AF65-F5344CB8AC3E}">
        <p14:creationId xmlns:p14="http://schemas.microsoft.com/office/powerpoint/2010/main" val="175965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Naša glavna kampanja prikupljanja sredstava lansirana je na prošlogodišnjoj međunarodnoj Konvenciji</a:t>
            </a:r>
            <a:r>
              <a:rPr lang="hr-HR" baseline="0" dirty="0"/>
              <a:t> u</a:t>
            </a:r>
            <a:r>
              <a:rPr lang="en-US" baseline="0" dirty="0"/>
              <a:t> Las Vegas</a:t>
            </a:r>
            <a:r>
              <a:rPr lang="hr-HR" baseline="0" dirty="0"/>
              <a:t>u</a:t>
            </a:r>
            <a:r>
              <a:rPr lang="en-US" baseline="0" dirty="0"/>
              <a:t>, </a:t>
            </a:r>
            <a:r>
              <a:rPr lang="hr-HR" baseline="0" dirty="0"/>
              <a:t>i odvijati će se tri fiskalne godine</a:t>
            </a:r>
            <a:r>
              <a:rPr lang="en-US" baseline="0" dirty="0"/>
              <a:t>.  </a:t>
            </a:r>
            <a:r>
              <a:rPr lang="hr-HR" baseline="0" dirty="0"/>
              <a:t>Cilj je prikupiti </a:t>
            </a:r>
            <a:r>
              <a:rPr lang="en-US" b="1" baseline="0" dirty="0"/>
              <a:t>US $300 </a:t>
            </a:r>
            <a:r>
              <a:rPr lang="hr-HR" b="1" baseline="0" dirty="0"/>
              <a:t>milijuna u svrhu potpore služenju </a:t>
            </a:r>
            <a:r>
              <a:rPr lang="en-US" b="1" baseline="0" dirty="0"/>
              <a:t>Lions</a:t>
            </a:r>
            <a:r>
              <a:rPr lang="hr-HR" b="1" baseline="0" dirty="0"/>
              <a:t>a</a:t>
            </a:r>
            <a:r>
              <a:rPr lang="en-US" baseline="0" dirty="0"/>
              <a:t>. </a:t>
            </a:r>
            <a:r>
              <a:rPr lang="hr-HR" baseline="0" dirty="0"/>
              <a:t>U to se uključuju sve donacije za vrijeme trajanja kampanje, a uključene su i donacije napravljene za vrijeme godine proslave 50. godišnjice</a:t>
            </a:r>
            <a:r>
              <a:rPr lang="en-US" baseline="0" dirty="0"/>
              <a:t> LCIF</a:t>
            </a:r>
            <a:r>
              <a:rPr lang="hr-HR" baseline="0" dirty="0"/>
              <a:t>-a (2017./18.)</a:t>
            </a:r>
            <a:r>
              <a:rPr lang="en-US" baseline="0" dirty="0"/>
              <a:t>.  </a:t>
            </a:r>
          </a:p>
          <a:p>
            <a:endParaRPr lang="en-US" baseline="0" dirty="0"/>
          </a:p>
          <a:p>
            <a:r>
              <a:rPr lang="en-US" baseline="0" dirty="0"/>
              <a:t>Let me emphasize two very important points that I just made.  First, the campaign is inclusive of all donations made to the foundation.  And second, all donations made to LCIF in this current fiscal year, count. </a:t>
            </a:r>
          </a:p>
          <a:p>
            <a:endParaRPr lang="en-US" baseline="0" dirty="0"/>
          </a:p>
          <a:p>
            <a:r>
              <a:rPr lang="hr-HR" baseline="0" dirty="0"/>
              <a:t>Uspješna kampanja će nam omogućiti povećati efekte po područjima fokusa</a:t>
            </a:r>
            <a:r>
              <a:rPr lang="en-US" baseline="0" dirty="0"/>
              <a:t>: </a:t>
            </a:r>
            <a:r>
              <a:rPr lang="hr-HR" baseline="0" dirty="0"/>
              <a:t>vid</a:t>
            </a:r>
            <a:r>
              <a:rPr lang="en-US" baseline="0" dirty="0"/>
              <a:t>, </a:t>
            </a:r>
            <a:r>
              <a:rPr lang="hr-HR" baseline="0" dirty="0"/>
              <a:t>mladi</a:t>
            </a:r>
            <a:r>
              <a:rPr lang="en-US" baseline="0" dirty="0"/>
              <a:t>, </a:t>
            </a:r>
            <a:r>
              <a:rPr lang="hr-HR" baseline="0" dirty="0"/>
              <a:t>prirodne katastrofe i opća humanitarna područja</a:t>
            </a:r>
            <a:r>
              <a:rPr lang="en-US" baseline="0" dirty="0"/>
              <a:t>. </a:t>
            </a:r>
            <a:r>
              <a:rPr lang="hr-HR" baseline="0" dirty="0"/>
              <a:t>Glavan kampanja će također financirati borbu protiv dijabetesa</a:t>
            </a:r>
            <a:r>
              <a:rPr lang="en-US" baseline="0" dirty="0"/>
              <a:t>, </a:t>
            </a:r>
            <a:r>
              <a:rPr lang="hr-HR" baseline="0" dirty="0"/>
              <a:t>suvremene globalne ugroze zdravlja</a:t>
            </a:r>
            <a:r>
              <a:rPr lang="en-US" baseline="0" dirty="0"/>
              <a:t>.</a:t>
            </a:r>
            <a:r>
              <a:rPr lang="hr-HR" baseline="0" dirty="0"/>
              <a:t>, ali i proširena područja fokusa</a:t>
            </a:r>
            <a:r>
              <a:rPr lang="en-US" baseline="0" dirty="0"/>
              <a:t>, </a:t>
            </a:r>
            <a:r>
              <a:rPr lang="hr-HR" baseline="0" dirty="0"/>
              <a:t>uključujući okoliš, dječji karcinom i glad</a:t>
            </a:r>
            <a:r>
              <a:rPr lang="en-US" baseline="0" dirty="0"/>
              <a:t>.</a:t>
            </a:r>
          </a:p>
          <a:p>
            <a:endParaRPr lang="en-US" baseline="0" dirty="0"/>
          </a:p>
          <a:p>
            <a:r>
              <a:rPr lang="hr-HR" baseline="0" dirty="0"/>
              <a:t>Kasnije ćemo malo detaljnije o tome</a:t>
            </a:r>
            <a:r>
              <a:rPr lang="en-US" baseline="0" dirty="0"/>
              <a:t>. </a:t>
            </a:r>
          </a:p>
          <a:p>
            <a:pPr defTabSz="924458">
              <a:defRPr/>
            </a:pP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5</a:t>
            </a:fld>
            <a:endParaRPr lang="en-US"/>
          </a:p>
        </p:txBody>
      </p:sp>
    </p:spTree>
    <p:extLst>
      <p:ext uri="{BB962C8B-B14F-4D97-AF65-F5344CB8AC3E}">
        <p14:creationId xmlns:p14="http://schemas.microsoft.com/office/powerpoint/2010/main" val="192664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r-HR" dirty="0"/>
              <a:t>Ovdje vidite konture naših područja pomoći</a:t>
            </a:r>
            <a:r>
              <a:rPr lang="en-US" dirty="0"/>
              <a:t>. </a:t>
            </a:r>
          </a:p>
          <a:p>
            <a:endParaRPr lang="en-US" dirty="0"/>
          </a:p>
          <a:p>
            <a:r>
              <a:rPr lang="hr-HR" dirty="0"/>
              <a:t>Počinjem, kao što to </a:t>
            </a:r>
            <a:r>
              <a:rPr lang="hr-HR" dirty="0" err="1"/>
              <a:t>Lionsi</a:t>
            </a:r>
            <a:r>
              <a:rPr lang="hr-HR" dirty="0"/>
              <a:t> rade, potrebama Svijeta</a:t>
            </a:r>
            <a:r>
              <a:rPr lang="en-US" dirty="0"/>
              <a:t>, </a:t>
            </a:r>
            <a:r>
              <a:rPr lang="hr-HR" dirty="0"/>
              <a:t>za koje znamo da nisu nikada bile veće</a:t>
            </a:r>
            <a:r>
              <a:rPr lang="en-US" dirty="0"/>
              <a:t>.</a:t>
            </a:r>
            <a:r>
              <a:rPr lang="en-US" baseline="0" dirty="0"/>
              <a:t> </a:t>
            </a:r>
          </a:p>
          <a:p>
            <a:endParaRPr lang="en-US" baseline="0" dirty="0"/>
          </a:p>
          <a:p>
            <a:r>
              <a:rPr lang="hr-HR" baseline="0" dirty="0"/>
              <a:t>Nakon toga prelazimo na našu priču</a:t>
            </a:r>
            <a:r>
              <a:rPr lang="en-US" baseline="0" dirty="0"/>
              <a:t>, </a:t>
            </a:r>
            <a:r>
              <a:rPr lang="hr-HR" baseline="0" dirty="0"/>
              <a:t>s naglaskom na mnoga postignuća LCIF-a u 50-godišnjoj povijesti</a:t>
            </a:r>
            <a:r>
              <a:rPr lang="en-US" baseline="0" dirty="0"/>
              <a:t>, </a:t>
            </a:r>
            <a:r>
              <a:rPr lang="hr-HR" baseline="0" dirty="0"/>
              <a:t>uključujući </a:t>
            </a:r>
            <a:r>
              <a:rPr lang="en-US" baseline="0" dirty="0"/>
              <a:t>US$1 </a:t>
            </a:r>
            <a:r>
              <a:rPr lang="hr-HR" baseline="0" dirty="0"/>
              <a:t>milijardu u financijskoj pomoći koju smo dodijelili kako bi podržali projekte služenja </a:t>
            </a:r>
            <a:r>
              <a:rPr lang="hr-HR" baseline="0" dirty="0" err="1"/>
              <a:t>Lionsa</a:t>
            </a:r>
            <a:r>
              <a:rPr lang="en-US" baseline="0" dirty="0"/>
              <a:t>. </a:t>
            </a:r>
          </a:p>
          <a:p>
            <a:endParaRPr lang="en-US" baseline="0" dirty="0"/>
          </a:p>
          <a:p>
            <a:r>
              <a:rPr lang="hr-HR" baseline="0" dirty="0"/>
              <a:t>Područja pokazuju ključne ciljeve </a:t>
            </a:r>
            <a:r>
              <a:rPr lang="en-US" baseline="0" dirty="0"/>
              <a:t>Campaign 100, </a:t>
            </a:r>
            <a:r>
              <a:rPr lang="hr-HR" baseline="0" dirty="0"/>
              <a:t>prikupljanje</a:t>
            </a:r>
            <a:r>
              <a:rPr lang="en-US" baseline="0" dirty="0"/>
              <a:t> US$300 </a:t>
            </a:r>
            <a:r>
              <a:rPr lang="hr-HR" baseline="0" dirty="0"/>
              <a:t>milijuna kako bi pomoglo najmanje</a:t>
            </a:r>
            <a:r>
              <a:rPr lang="en-US" baseline="0" dirty="0"/>
              <a:t> 200 </a:t>
            </a:r>
            <a:r>
              <a:rPr lang="hr-HR" baseline="0" dirty="0"/>
              <a:t>milijuna ljudi godišnje do</a:t>
            </a:r>
            <a:r>
              <a:rPr lang="en-US" baseline="0" dirty="0"/>
              <a:t> 2021</a:t>
            </a:r>
            <a:r>
              <a:rPr lang="hr-HR" baseline="0" dirty="0"/>
              <a:t>.</a:t>
            </a:r>
            <a:r>
              <a:rPr lang="en-US" baseline="0" dirty="0"/>
              <a:t>, </a:t>
            </a:r>
            <a:r>
              <a:rPr lang="hr-HR" baseline="0" dirty="0"/>
              <a:t>kao i specifične programske ciljeve kampanje</a:t>
            </a:r>
            <a:r>
              <a:rPr lang="en-US" baseline="0" dirty="0"/>
              <a:t>.</a:t>
            </a:r>
          </a:p>
          <a:p>
            <a:endParaRPr lang="en-US" baseline="0" dirty="0"/>
          </a:p>
          <a:p>
            <a:r>
              <a:rPr lang="hr-HR" baseline="0" dirty="0"/>
              <a:t>Kampanjom</a:t>
            </a:r>
            <a:r>
              <a:rPr lang="en-US" baseline="0" dirty="0"/>
              <a:t> </a:t>
            </a:r>
            <a:r>
              <a:rPr lang="hr-HR" baseline="0" dirty="0"/>
              <a:t>„</a:t>
            </a:r>
            <a:r>
              <a:rPr lang="en-US" baseline="0" dirty="0"/>
              <a:t>Campaign 100</a:t>
            </a:r>
            <a:r>
              <a:rPr lang="hr-HR" baseline="0" dirty="0"/>
              <a:t>”</a:t>
            </a:r>
            <a:r>
              <a:rPr lang="en-US" baseline="0" dirty="0"/>
              <a:t>, LCIF </a:t>
            </a:r>
            <a:r>
              <a:rPr lang="hr-HR" baseline="0" dirty="0"/>
              <a:t>će povećati efekte služenja </a:t>
            </a:r>
            <a:r>
              <a:rPr lang="hr-HR" baseline="0" dirty="0" err="1"/>
              <a:t>Lionsa</a:t>
            </a:r>
            <a:r>
              <a:rPr lang="hr-HR" baseline="0" dirty="0"/>
              <a:t> na svim područjima fokusa LCIF-a</a:t>
            </a:r>
            <a:r>
              <a:rPr lang="en-US" baseline="0" dirty="0"/>
              <a:t>. LCIF </a:t>
            </a:r>
            <a:r>
              <a:rPr lang="hr-HR" baseline="0" dirty="0"/>
              <a:t>financira borbu protiv dijabetesa</a:t>
            </a:r>
            <a:r>
              <a:rPr lang="en-US" baseline="0" dirty="0"/>
              <a:t>. LCIF </a:t>
            </a:r>
            <a:r>
              <a:rPr lang="hr-HR" baseline="0" dirty="0"/>
              <a:t>je proširio fokus na područja gladi</a:t>
            </a:r>
            <a:r>
              <a:rPr lang="en-US" baseline="0" dirty="0"/>
              <a:t>, </a:t>
            </a:r>
            <a:r>
              <a:rPr lang="hr-HR" baseline="0" dirty="0"/>
              <a:t>okoliša i karcinoma kod djece</a:t>
            </a:r>
            <a:r>
              <a:rPr lang="en-US" baseline="0" dirty="0"/>
              <a:t>. </a:t>
            </a:r>
          </a:p>
          <a:p>
            <a:endParaRPr lang="en-US" baseline="0" dirty="0"/>
          </a:p>
          <a:p>
            <a:r>
              <a:rPr lang="hr-HR" baseline="0" dirty="0"/>
              <a:t>Završavamo pozivom na akciju</a:t>
            </a:r>
            <a:r>
              <a:rPr lang="en-US" baseline="0" dirty="0"/>
              <a:t>. </a:t>
            </a:r>
            <a:r>
              <a:rPr lang="hr-HR" baseline="0" dirty="0"/>
              <a:t>Volontiramo kako bismo napravili vidljive efekte u našoj zajednici</a:t>
            </a:r>
            <a:r>
              <a:rPr lang="en-US" baseline="0" dirty="0"/>
              <a:t>. </a:t>
            </a:r>
            <a:r>
              <a:rPr lang="hr-HR" baseline="0" dirty="0"/>
              <a:t>Doniramo kako bismo napravili efekte u našem Svijetu</a:t>
            </a:r>
            <a:r>
              <a:rPr lang="en-US" baseline="0" dirty="0"/>
              <a:t>. </a:t>
            </a:r>
            <a:r>
              <a:rPr lang="hr-HR" baseline="0" dirty="0"/>
              <a:t>Kada radimo i jedno i drug0, ojačavamo ukupne efekta služenja</a:t>
            </a:r>
            <a:r>
              <a:rPr lang="en-US" baseline="0" dirty="0"/>
              <a:t>. </a:t>
            </a:r>
          </a:p>
          <a:p>
            <a:endParaRPr lang="en-US" baseline="0" dirty="0"/>
          </a:p>
        </p:txBody>
      </p:sp>
    </p:spTree>
    <p:extLst>
      <p:ext uri="{BB962C8B-B14F-4D97-AF65-F5344CB8AC3E}">
        <p14:creationId xmlns:p14="http://schemas.microsoft.com/office/powerpoint/2010/main" val="17995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prošlosti je </a:t>
            </a:r>
            <a:r>
              <a:rPr lang="en-US" dirty="0"/>
              <a:t>LCIF </a:t>
            </a:r>
            <a:r>
              <a:rPr lang="hr-HR" dirty="0"/>
              <a:t>imao dvije uspješne glavne kampanje</a:t>
            </a:r>
            <a:r>
              <a:rPr lang="en-US" dirty="0"/>
              <a:t>, </a:t>
            </a:r>
            <a:r>
              <a:rPr lang="hr-HR" dirty="0"/>
              <a:t>„</a:t>
            </a:r>
            <a:r>
              <a:rPr lang="en-US" dirty="0" err="1"/>
              <a:t>SightFirst</a:t>
            </a:r>
            <a:r>
              <a:rPr lang="hr-HR" dirty="0"/>
              <a:t>”</a:t>
            </a:r>
            <a:r>
              <a:rPr lang="en-US" dirty="0"/>
              <a:t> </a:t>
            </a:r>
            <a:r>
              <a:rPr lang="hr-HR" dirty="0"/>
              <a:t>i</a:t>
            </a:r>
            <a:r>
              <a:rPr lang="en-US" dirty="0"/>
              <a:t> </a:t>
            </a:r>
            <a:r>
              <a:rPr lang="hr-HR" dirty="0"/>
              <a:t>„</a:t>
            </a:r>
            <a:r>
              <a:rPr lang="en-US" dirty="0" err="1"/>
              <a:t>SightFirst</a:t>
            </a:r>
            <a:r>
              <a:rPr lang="en-US" dirty="0"/>
              <a:t> II</a:t>
            </a:r>
            <a:r>
              <a:rPr lang="hr-HR" dirty="0"/>
              <a:t>”</a:t>
            </a:r>
            <a:r>
              <a:rPr lang="en-US" dirty="0"/>
              <a:t>,</a:t>
            </a:r>
            <a:r>
              <a:rPr lang="en-US" baseline="0" dirty="0"/>
              <a:t> </a:t>
            </a:r>
            <a:r>
              <a:rPr lang="hr-HR" baseline="0" dirty="0"/>
              <a:t>ali nikada nismo imali glavnu kampanju kao što je to „</a:t>
            </a:r>
            <a:r>
              <a:rPr lang="en-US" baseline="0" dirty="0"/>
              <a:t>Campaign 100</a:t>
            </a:r>
            <a:r>
              <a:rPr lang="hr-HR" baseline="0" dirty="0"/>
              <a:t>”</a:t>
            </a:r>
            <a:r>
              <a:rPr lang="en-US" baseline="0" dirty="0"/>
              <a:t>.</a:t>
            </a:r>
          </a:p>
          <a:p>
            <a:endParaRPr lang="en-US" baseline="0" dirty="0"/>
          </a:p>
          <a:p>
            <a:r>
              <a:rPr lang="hr-HR" baseline="0" dirty="0"/>
              <a:t>Dok je „</a:t>
            </a:r>
            <a:r>
              <a:rPr lang="en-US" baseline="0" dirty="0" err="1"/>
              <a:t>SightFirst</a:t>
            </a:r>
            <a:r>
              <a:rPr lang="hr-HR" baseline="0" dirty="0"/>
              <a:t>” imao jedan </a:t>
            </a:r>
            <a:r>
              <a:rPr lang="en-US" baseline="0" dirty="0"/>
              <a:t>focus, </a:t>
            </a:r>
            <a:r>
              <a:rPr lang="hr-HR" baseline="0" dirty="0"/>
              <a:t>„</a:t>
            </a:r>
            <a:r>
              <a:rPr lang="en-US" baseline="0" dirty="0"/>
              <a:t>Campaign 100</a:t>
            </a:r>
            <a:r>
              <a:rPr lang="hr-HR" baseline="0" dirty="0"/>
              <a:t>” ima prošireni fokus na naša područja</a:t>
            </a:r>
            <a:r>
              <a:rPr lang="en-US" baseline="0" dirty="0"/>
              <a:t>, </a:t>
            </a:r>
            <a:r>
              <a:rPr lang="hr-HR" baseline="0" dirty="0"/>
              <a:t>kao i na naše novo globalno područje</a:t>
            </a:r>
            <a:r>
              <a:rPr lang="en-US" baseline="0" dirty="0"/>
              <a:t>. </a:t>
            </a:r>
            <a:r>
              <a:rPr lang="hr-HR" baseline="0" noProof="0" dirty="0"/>
              <a:t>Zamišljamo kampanju 100 kao prekretnicu u LCIF filantropiji, mijenjajući našu perspektivu i kulturu davanja</a:t>
            </a:r>
            <a:r>
              <a:rPr lang="en-US" baseline="0"/>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60C5F79-37F2-4508-B472-94496F7210EB}" type="slidenum">
              <a:rPr lang="en-US" smtClean="0"/>
              <a:t>7</a:t>
            </a:fld>
            <a:endParaRPr lang="en-US"/>
          </a:p>
        </p:txBody>
      </p:sp>
    </p:spTree>
    <p:extLst>
      <p:ext uri="{BB962C8B-B14F-4D97-AF65-F5344CB8AC3E}">
        <p14:creationId xmlns:p14="http://schemas.microsoft.com/office/powerpoint/2010/main" val="417867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Kampanja koristi raznolike strategije priznanja kako bi se potaknule donacije na individualnoj i klupskoj razini</a:t>
            </a:r>
            <a:r>
              <a:rPr lang="en-US" dirty="0"/>
              <a:t>.</a:t>
            </a:r>
            <a:r>
              <a:rPr lang="en-US" baseline="0" dirty="0"/>
              <a:t> </a:t>
            </a:r>
            <a:r>
              <a:rPr lang="hr-HR" baseline="0" dirty="0"/>
              <a:t>Kao individualna priznanja za donacije od strane pojedinih </a:t>
            </a:r>
            <a:r>
              <a:rPr lang="hr-HR" baseline="0" dirty="0" err="1"/>
              <a:t>Lionsa</a:t>
            </a:r>
            <a:r>
              <a:rPr lang="en-US" baseline="0" dirty="0"/>
              <a:t>, </a:t>
            </a:r>
            <a:r>
              <a:rPr lang="hr-HR" baseline="0" dirty="0"/>
              <a:t>koristiti će se priznanja slična onima koja je i do sada davao LCIF – npr. uspješni i dobro primljeni programi</a:t>
            </a:r>
            <a:r>
              <a:rPr lang="en-US" dirty="0"/>
              <a:t>, </a:t>
            </a:r>
            <a:r>
              <a:rPr lang="hr-HR" dirty="0"/>
              <a:t>kao</a:t>
            </a:r>
            <a:r>
              <a:rPr lang="en-US" dirty="0"/>
              <a:t> Melvin Jones</a:t>
            </a:r>
            <a:r>
              <a:rPr lang="en-US" baseline="0" dirty="0"/>
              <a:t> Fellowships </a:t>
            </a:r>
            <a:r>
              <a:rPr lang="hr-HR" baseline="0" dirty="0"/>
              <a:t>i</a:t>
            </a:r>
            <a:r>
              <a:rPr lang="en-US" baseline="0" dirty="0"/>
              <a:t> Progressive Melvin Jones Fellowships, </a:t>
            </a:r>
            <a:r>
              <a:rPr lang="hr-HR" baseline="0" dirty="0"/>
              <a:t>se nastavljaju kroz kampanju</a:t>
            </a:r>
            <a:r>
              <a:rPr lang="en-US" baseline="0" dirty="0"/>
              <a:t>. </a:t>
            </a:r>
            <a:endParaRPr lang="hr-HR" baseline="0" dirty="0"/>
          </a:p>
          <a:p>
            <a:r>
              <a:rPr lang="hr-HR" baseline="0" dirty="0"/>
              <a:t>NOVI okvir nagrađivanja će nastojati potaknuti redovita i ponavljajuća doniranja</a:t>
            </a:r>
            <a:r>
              <a:rPr lang="en-US" dirty="0"/>
              <a:t>, </a:t>
            </a:r>
            <a:r>
              <a:rPr lang="hr-HR" dirty="0"/>
              <a:t>proslaviti</a:t>
            </a:r>
            <a:r>
              <a:rPr lang="en-US" dirty="0"/>
              <a:t> 50</a:t>
            </a:r>
            <a:r>
              <a:rPr lang="hr-HR" dirty="0"/>
              <a:t>. godišnjicu</a:t>
            </a:r>
            <a:r>
              <a:rPr lang="en-US" dirty="0"/>
              <a:t>, </a:t>
            </a:r>
            <a:r>
              <a:rPr lang="hr-HR" dirty="0"/>
              <a:t>i nagraditi povećane razine doniranja</a:t>
            </a:r>
            <a:r>
              <a:rPr lang="en-US" dirty="0"/>
              <a:t>.</a:t>
            </a:r>
          </a:p>
          <a:p>
            <a:endParaRPr lang="en-US" dirty="0"/>
          </a:p>
          <a:p>
            <a:r>
              <a:rPr lang="hr-HR" dirty="0"/>
              <a:t>Za </a:t>
            </a:r>
            <a:r>
              <a:rPr lang="hr-HR" b="1" dirty="0"/>
              <a:t>donacije ili </a:t>
            </a:r>
            <a:r>
              <a:rPr lang="hr-HR" b="1" dirty="0" err="1"/>
              <a:t>zaloge</a:t>
            </a:r>
            <a:r>
              <a:rPr lang="hr-HR" b="1" dirty="0"/>
              <a:t> prema ukupnom iznosu</a:t>
            </a:r>
            <a:r>
              <a:rPr lang="en-US" dirty="0"/>
              <a:t>, </a:t>
            </a:r>
            <a:r>
              <a:rPr lang="hr-HR" dirty="0"/>
              <a:t>kampanja nudi nekoliko razina značaka i drugih priznanja</a:t>
            </a:r>
            <a:r>
              <a:rPr lang="en-US" dirty="0"/>
              <a:t>. </a:t>
            </a:r>
            <a:r>
              <a:rPr lang="hr-HR" dirty="0"/>
              <a:t>Imena </a:t>
            </a:r>
            <a:r>
              <a:rPr lang="hr-HR" dirty="0" err="1"/>
              <a:t>imena</a:t>
            </a:r>
            <a:r>
              <a:rPr lang="hr-HR" dirty="0"/>
              <a:t> razina sadržavaju </a:t>
            </a:r>
            <a:r>
              <a:rPr lang="en-US" dirty="0"/>
              <a:t>The names of the levels will incorporate messages from the campaign’s case for support.</a:t>
            </a:r>
            <a:r>
              <a:rPr lang="en-US" baseline="0" dirty="0"/>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recognize </a:t>
            </a:r>
            <a:r>
              <a:rPr lang="en-US" b="1" dirty="0"/>
              <a:t>automated giving</a:t>
            </a:r>
            <a:r>
              <a:rPr lang="en-US" dirty="0"/>
              <a:t>, the campaign will likely</a:t>
            </a:r>
            <a:r>
              <a:rPr lang="en-US" baseline="0" dirty="0"/>
              <a:t> form </a:t>
            </a:r>
            <a:r>
              <a:rPr lang="en-US" dirty="0"/>
              <a:t>memberships, with accompanying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detail on specific recognition levels and opportunities will be approved and announced soon.</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8</a:t>
            </a:fld>
            <a:endParaRPr lang="en-US"/>
          </a:p>
        </p:txBody>
      </p:sp>
    </p:spTree>
    <p:extLst>
      <p:ext uri="{BB962C8B-B14F-4D97-AF65-F5344CB8AC3E}">
        <p14:creationId xmlns:p14="http://schemas.microsoft.com/office/powerpoint/2010/main" val="56009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addition to the Model Club program, which</a:t>
            </a:r>
            <a:r>
              <a:rPr lang="en-US" baseline="0" dirty="0">
                <a:latin typeface="Arial" panose="020B0604020202020204" pitchFamily="34" charset="0"/>
                <a:cs typeface="Arial" panose="020B0604020202020204" pitchFamily="34" charset="0"/>
              </a:rPr>
              <a:t> we will discuss in a few minutes</a:t>
            </a:r>
            <a:r>
              <a:rPr lang="en-US" dirty="0">
                <a:latin typeface="Arial" panose="020B0604020202020204" pitchFamily="34" charset="0"/>
                <a:cs typeface="Arial" panose="020B0604020202020204" pitchFamily="34" charset="0"/>
              </a:rPr>
              <a:t>, the campaign will be recognizing </a:t>
            </a:r>
            <a:r>
              <a:rPr lang="en-US" baseline="0" dirty="0">
                <a:latin typeface="Arial" panose="020B0604020202020204" pitchFamily="34" charset="0"/>
                <a:cs typeface="Arial" panose="020B0604020202020204" pitchFamily="34" charset="0"/>
              </a:rPr>
              <a:t>clubs for achieving other per-member-averages and overall donation totals. Those recognition levels will be announced soon.</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campaign will also offer a series of non-competitive awards to leaders of any and all clubs, along with select areas, multiple districts, and districts, who achieve certain participation levels.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addition, the campaign will offer five possible competitive awards to leaders at the Area, Multiple District, and District levels. These are:</a:t>
            </a:r>
          </a:p>
          <a:p>
            <a:endParaRPr lang="en-US" dirty="0">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a:latin typeface="Arial" panose="020B0604020202020204" pitchFamily="34" charset="0"/>
                <a:cs typeface="Arial" panose="020B0604020202020204" pitchFamily="34" charset="0"/>
              </a:rPr>
              <a:t>Highest per-member</a:t>
            </a:r>
            <a:r>
              <a:rPr lang="en-US" baseline="0" dirty="0">
                <a:latin typeface="Arial" panose="020B0604020202020204" pitchFamily="34" charset="0"/>
                <a:cs typeface="Arial" panose="020B0604020202020204" pitchFamily="34" charset="0"/>
              </a:rPr>
              <a:t> giving</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Highest per-member recurring giving</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Highest percentage participation</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Highest percentage recurring participation</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Achieving all of the aforementioned awards in a single year, which will be considered an elite level of recognition</a:t>
            </a:r>
            <a:endParaRPr lang="en-US" dirty="0">
              <a:latin typeface="Arial" panose="020B0604020202020204" pitchFamily="34" charset="0"/>
              <a:cs typeface="Arial" panose="020B0604020202020204" pitchFamily="34" charset="0"/>
            </a:endParaRPr>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9</a:t>
            </a:fld>
            <a:endParaRPr lang="en-US"/>
          </a:p>
        </p:txBody>
      </p:sp>
    </p:spTree>
    <p:extLst>
      <p:ext uri="{BB962C8B-B14F-4D97-AF65-F5344CB8AC3E}">
        <p14:creationId xmlns:p14="http://schemas.microsoft.com/office/powerpoint/2010/main" val="210181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5067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4792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15438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7874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8314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01789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427580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18935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5303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391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42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42092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1248F-AC63-48F7-A9A1-7E0C070A84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2400" y="533400"/>
            <a:ext cx="4724400" cy="609600"/>
          </a:xfrm>
        </p:spPr>
        <p:txBody>
          <a:bodyPr/>
          <a:lstStyle>
            <a:lvl1pPr algn="ctr">
              <a:defRPr sz="3000">
                <a:solidFill>
                  <a:srgbClr val="01539C"/>
                </a:solidFill>
              </a:defRPr>
            </a:lvl1pPr>
          </a:lstStyle>
          <a:p>
            <a:r>
              <a:rPr lang="en-US"/>
              <a:t>Click to edit Master title style</a:t>
            </a:r>
          </a:p>
        </p:txBody>
      </p:sp>
      <p:sp>
        <p:nvSpPr>
          <p:cNvPr id="5" name="TextBox 4">
            <a:extLst>
              <a:ext uri="{FF2B5EF4-FFF2-40B4-BE49-F238E27FC236}">
                <a16:creationId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a:solidFill>
                  <a:prstClr val="white"/>
                </a:solidFill>
              </a:rPr>
              <a:pPr algn="ctr"/>
              <a:t>‹#›</a:t>
            </a:fld>
            <a:endParaRPr lang="en-US" sz="675" dirty="0" err="1">
              <a:solidFill>
                <a:prstClr val="white"/>
              </a:solidFill>
            </a:endParaRPr>
          </a:p>
        </p:txBody>
      </p:sp>
    </p:spTree>
    <p:extLst>
      <p:ext uri="{BB962C8B-B14F-4D97-AF65-F5344CB8AC3E}">
        <p14:creationId xmlns:p14="http://schemas.microsoft.com/office/powerpoint/2010/main" val="296678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E46B9D-A4BC-41D3-88BA-3648EC49E0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457200"/>
            <a:ext cx="10871200" cy="685800"/>
          </a:xfrm>
        </p:spPr>
        <p:txBody>
          <a:bodyPr/>
          <a:lstStyle>
            <a:lvl1pPr algn="ctr">
              <a:defRPr sz="270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smtClean="0">
                <a:solidFill>
                  <a:prstClr val="white"/>
                </a:solidFill>
              </a:rPr>
              <a:pPr algn="ctr"/>
              <a:t>‹#›</a:t>
            </a:fld>
            <a:endParaRPr lang="en-US" sz="675" dirty="0" err="1">
              <a:solidFill>
                <a:prstClr val="white"/>
              </a:solidFill>
            </a:endParaRPr>
          </a:p>
        </p:txBody>
      </p:sp>
    </p:spTree>
    <p:extLst>
      <p:ext uri="{BB962C8B-B14F-4D97-AF65-F5344CB8AC3E}">
        <p14:creationId xmlns:p14="http://schemas.microsoft.com/office/powerpoint/2010/main" val="17420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916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2275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316642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41253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279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7092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8017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25060934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9" r:id="rId4"/>
    <p:sldLayoutId id="2147483656" r:id="rId5"/>
    <p:sldLayoutId id="2147483657" r:id="rId6"/>
    <p:sldLayoutId id="2147483658" r:id="rId7"/>
    <p:sldLayoutId id="2147483659" r:id="rId8"/>
    <p:sldLayoutId id="2147483660" r:id="rId9"/>
    <p:sldLayoutId id="2147483651" r:id="rId10"/>
    <p:sldLayoutId id="2147483662" r:id="rId11"/>
    <p:sldLayoutId id="2147483663" r:id="rId12"/>
    <p:sldLayoutId id="2147483664" r:id="rId13"/>
    <p:sldLayoutId id="2147483670" r:id="rId14"/>
    <p:sldLayoutId id="2147483665" r:id="rId15"/>
    <p:sldLayoutId id="2147483666" r:id="rId16"/>
    <p:sldLayoutId id="2147483667" r:id="rId17"/>
    <p:sldLayoutId id="2147483661" r:id="rId18"/>
    <p:sldLayoutId id="2147483654" r:id="rId19"/>
    <p:sldLayoutId id="2147483671" r:id="rId20"/>
    <p:sldLayoutId id="2147483672" r:id="rId21"/>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lcif.org/donat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mailto:lcifdevelopment@lionsclubs.org" TargetMode="External"/><Relationship Id="rId4" Type="http://schemas.openxmlformats.org/officeDocument/2006/relationships/hyperlink" Target="mailto:campaign100@lionsclub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D3EC-C102-4A3F-AA33-2597AECC0C81}"/>
              </a:ext>
            </a:extLst>
          </p:cNvPr>
          <p:cNvSpPr>
            <a:spLocks noGrp="1"/>
          </p:cNvSpPr>
          <p:nvPr>
            <p:ph type="ctrTitle"/>
          </p:nvPr>
        </p:nvSpPr>
        <p:spPr/>
        <p:txBody>
          <a:bodyPr/>
          <a:lstStyle/>
          <a:p>
            <a:r>
              <a:rPr lang="en-US" dirty="0"/>
              <a:t>Campaign 100</a:t>
            </a:r>
          </a:p>
        </p:txBody>
      </p:sp>
      <p:sp>
        <p:nvSpPr>
          <p:cNvPr id="3" name="Subtitle 2">
            <a:extLst>
              <a:ext uri="{FF2B5EF4-FFF2-40B4-BE49-F238E27FC236}">
                <a16:creationId xmlns:a16="http://schemas.microsoft.com/office/drawing/2014/main" id="{368A6370-E88A-45CB-B9EF-D31587CCC7F6}"/>
              </a:ext>
            </a:extLst>
          </p:cNvPr>
          <p:cNvSpPr>
            <a:spLocks noGrp="1"/>
          </p:cNvSpPr>
          <p:nvPr>
            <p:ph type="subTitle" idx="1"/>
          </p:nvPr>
        </p:nvSpPr>
        <p:spPr>
          <a:xfrm>
            <a:off x="5054137" y="3445577"/>
            <a:ext cx="6093231" cy="512762"/>
          </a:xfrm>
        </p:spPr>
        <p:txBody>
          <a:bodyPr>
            <a:normAutofit fontScale="92500"/>
          </a:bodyPr>
          <a:lstStyle/>
          <a:p>
            <a:r>
              <a:rPr lang="hr-HR" dirty="0"/>
              <a:t>Kampanja za jačanje</a:t>
            </a:r>
            <a:r>
              <a:rPr lang="en-US" dirty="0"/>
              <a:t> </a:t>
            </a:r>
            <a:r>
              <a:rPr lang="hr-HR" dirty="0"/>
              <a:t>učinka služenja</a:t>
            </a:r>
            <a:r>
              <a:rPr lang="en-US" dirty="0"/>
              <a:t> Lions</a:t>
            </a:r>
            <a:r>
              <a:rPr lang="hr-HR" dirty="0"/>
              <a:t>a</a:t>
            </a:r>
            <a:endParaRPr lang="en-US" dirty="0"/>
          </a:p>
        </p:txBody>
      </p:sp>
    </p:spTree>
    <p:extLst>
      <p:ext uri="{BB962C8B-B14F-4D97-AF65-F5344CB8AC3E}">
        <p14:creationId xmlns:p14="http://schemas.microsoft.com/office/powerpoint/2010/main" val="119776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Kako možeš pomoći da bi</a:t>
            </a:r>
            <a:r>
              <a:rPr lang="en-US" dirty="0"/>
              <a:t> Campaign 100 </a:t>
            </a:r>
            <a:r>
              <a:rPr lang="hr-HR" dirty="0"/>
              <a:t>uspjela</a:t>
            </a:r>
            <a:r>
              <a:rPr lang="en-US" dirty="0"/>
              <a:t>?</a:t>
            </a:r>
          </a:p>
        </p:txBody>
      </p:sp>
      <p:sp>
        <p:nvSpPr>
          <p:cNvPr id="3" name="Content Placeholder 2"/>
          <p:cNvSpPr>
            <a:spLocks noGrp="1"/>
          </p:cNvSpPr>
          <p:nvPr>
            <p:ph idx="1"/>
          </p:nvPr>
        </p:nvSpPr>
        <p:spPr>
          <a:xfrm>
            <a:off x="5011436" y="839449"/>
            <a:ext cx="6940722" cy="5098070"/>
          </a:xfrm>
        </p:spPr>
        <p:txBody>
          <a:bodyPr>
            <a:noAutofit/>
          </a:bodyPr>
          <a:lstStyle/>
          <a:p>
            <a:pPr>
              <a:spcBef>
                <a:spcPts val="900"/>
              </a:spcBef>
              <a:spcAft>
                <a:spcPts val="900"/>
              </a:spcAft>
            </a:pPr>
            <a:r>
              <a:rPr lang="hr-HR" sz="2200" dirty="0"/>
              <a:t>Budi dio kampanje tako da nam pomogneš postići ovogodišnji postavljeni cilj od</a:t>
            </a:r>
            <a:r>
              <a:rPr lang="en-US" sz="2200" dirty="0"/>
              <a:t> </a:t>
            </a:r>
            <a:r>
              <a:rPr lang="hr-HR" sz="2200" dirty="0"/>
              <a:t>USD</a:t>
            </a:r>
            <a:r>
              <a:rPr lang="en-US" sz="2200" dirty="0"/>
              <a:t>50 </a:t>
            </a:r>
            <a:r>
              <a:rPr lang="hr-HR" sz="2200" dirty="0"/>
              <a:t>milijuna</a:t>
            </a:r>
            <a:r>
              <a:rPr lang="en-US" sz="2200" dirty="0"/>
              <a:t> </a:t>
            </a:r>
          </a:p>
          <a:p>
            <a:pPr>
              <a:spcBef>
                <a:spcPts val="900"/>
              </a:spcBef>
              <a:spcAft>
                <a:spcPts val="900"/>
              </a:spcAft>
            </a:pPr>
            <a:r>
              <a:rPr lang="hr-HR" sz="2200" dirty="0"/>
              <a:t>Osobno uplati donaciju</a:t>
            </a:r>
            <a:endParaRPr lang="en-US" sz="2200" dirty="0"/>
          </a:p>
          <a:p>
            <a:pPr>
              <a:spcBef>
                <a:spcPts val="900"/>
              </a:spcBef>
              <a:spcAft>
                <a:spcPts val="900"/>
              </a:spcAft>
            </a:pPr>
            <a:r>
              <a:rPr lang="hr-HR" sz="2200" dirty="0"/>
              <a:t>Nauči što znači biti „</a:t>
            </a:r>
            <a:r>
              <a:rPr lang="en-US" sz="2200" dirty="0"/>
              <a:t>Model Club</a:t>
            </a:r>
            <a:r>
              <a:rPr lang="hr-HR" sz="2200" dirty="0"/>
              <a:t>”</a:t>
            </a:r>
            <a:r>
              <a:rPr lang="en-US" sz="2200" dirty="0"/>
              <a:t>. </a:t>
            </a:r>
            <a:endParaRPr lang="en-US" sz="2200" dirty="0">
              <a:solidFill>
                <a:srgbClr val="FF0000"/>
              </a:solidFill>
            </a:endParaRPr>
          </a:p>
          <a:p>
            <a:pPr>
              <a:spcBef>
                <a:spcPts val="900"/>
              </a:spcBef>
              <a:spcAft>
                <a:spcPts val="900"/>
              </a:spcAft>
            </a:pPr>
            <a:r>
              <a:rPr lang="hr-HR" sz="2200" dirty="0"/>
              <a:t>Pričaj drugim </a:t>
            </a:r>
            <a:r>
              <a:rPr lang="hr-HR" sz="2200" dirty="0" err="1"/>
              <a:t>Lionsima</a:t>
            </a:r>
            <a:r>
              <a:rPr lang="hr-HR" sz="2200" dirty="0"/>
              <a:t> o</a:t>
            </a:r>
            <a:r>
              <a:rPr lang="en-US" sz="2200" dirty="0"/>
              <a:t> Campaign 100</a:t>
            </a:r>
          </a:p>
          <a:p>
            <a:pPr>
              <a:spcBef>
                <a:spcPts val="900"/>
              </a:spcBef>
              <a:spcAft>
                <a:spcPts val="900"/>
              </a:spcAft>
            </a:pPr>
            <a:r>
              <a:rPr lang="hr-HR" sz="2200" dirty="0"/>
              <a:t>Upoznaj svoju obitelj, prijatelje i kolege s</a:t>
            </a:r>
            <a:r>
              <a:rPr lang="en-US" sz="2200" dirty="0"/>
              <a:t> Campaign 100</a:t>
            </a:r>
          </a:p>
          <a:p>
            <a:pPr>
              <a:spcBef>
                <a:spcPts val="900"/>
              </a:spcBef>
              <a:spcAft>
                <a:spcPts val="900"/>
              </a:spcAft>
            </a:pPr>
            <a:r>
              <a:rPr lang="hr-HR" sz="2200" dirty="0"/>
              <a:t>Razmisli o planiranju prikupljanja sredstava bilo</a:t>
            </a:r>
            <a:r>
              <a:rPr lang="en-US" sz="2200" dirty="0"/>
              <a:t> online </a:t>
            </a:r>
            <a:r>
              <a:rPr lang="hr-HR" sz="2200" dirty="0"/>
              <a:t>ili u tvojoj zajednici</a:t>
            </a:r>
            <a:endParaRPr lang="en-US" sz="2200" dirty="0"/>
          </a:p>
          <a:p>
            <a:pPr>
              <a:spcBef>
                <a:spcPts val="900"/>
              </a:spcBef>
              <a:spcAft>
                <a:spcPts val="900"/>
              </a:spcAft>
            </a:pPr>
            <a:r>
              <a:rPr lang="hr-HR" sz="2200" dirty="0"/>
              <a:t>Razmisli da postaneš koordinator kluba za</a:t>
            </a:r>
            <a:r>
              <a:rPr lang="en-US" sz="2200" dirty="0"/>
              <a:t> LCIF</a:t>
            </a:r>
          </a:p>
        </p:txBody>
      </p:sp>
    </p:spTree>
    <p:extLst>
      <p:ext uri="{BB962C8B-B14F-4D97-AF65-F5344CB8AC3E}">
        <p14:creationId xmlns:p14="http://schemas.microsoft.com/office/powerpoint/2010/main" val="362497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Program „</a:t>
            </a:r>
            <a:r>
              <a:rPr lang="en-US" dirty="0"/>
              <a:t>Model Club</a:t>
            </a:r>
            <a:r>
              <a:rPr lang="hr-HR" dirty="0"/>
              <a:t>”</a:t>
            </a:r>
            <a:endParaRPr lang="en-US" dirty="0"/>
          </a:p>
        </p:txBody>
      </p:sp>
      <p:sp>
        <p:nvSpPr>
          <p:cNvPr id="6" name="Content Placeholder 2"/>
          <p:cNvSpPr>
            <a:spLocks noGrp="1"/>
          </p:cNvSpPr>
          <p:nvPr>
            <p:ph idx="1"/>
          </p:nvPr>
        </p:nvSpPr>
        <p:spPr>
          <a:xfrm>
            <a:off x="4936486" y="629587"/>
            <a:ext cx="6940722" cy="6228413"/>
          </a:xfrm>
        </p:spPr>
        <p:txBody>
          <a:bodyPr>
            <a:noAutofit/>
          </a:bodyPr>
          <a:lstStyle/>
          <a:p>
            <a:pPr marL="0" indent="0">
              <a:spcBef>
                <a:spcPts val="600"/>
              </a:spcBef>
              <a:spcAft>
                <a:spcPts val="600"/>
              </a:spcAft>
              <a:buNone/>
            </a:pPr>
            <a:r>
              <a:rPr lang="hr-HR" sz="2000" b="1" dirty="0"/>
              <a:t>Strategije</a:t>
            </a:r>
            <a:r>
              <a:rPr lang="en-US" sz="2000" b="1" dirty="0"/>
              <a:t>:</a:t>
            </a:r>
          </a:p>
          <a:p>
            <a:pPr>
              <a:spcBef>
                <a:spcPts val="600"/>
              </a:spcBef>
              <a:spcAft>
                <a:spcPts val="600"/>
              </a:spcAft>
            </a:pPr>
            <a:r>
              <a:rPr lang="hr-HR" sz="2000" dirty="0"/>
              <a:t>Donacije od članova, lokanih poduzeća</a:t>
            </a:r>
            <a:r>
              <a:rPr lang="en-US" sz="2000" dirty="0"/>
              <a:t>, </a:t>
            </a:r>
            <a:r>
              <a:rPr lang="hr-HR" sz="2000" dirty="0"/>
              <a:t>riznice kluba</a:t>
            </a:r>
            <a:endParaRPr lang="en-US" sz="2000" dirty="0"/>
          </a:p>
          <a:p>
            <a:pPr>
              <a:spcBef>
                <a:spcPts val="600"/>
              </a:spcBef>
              <a:spcAft>
                <a:spcPts val="600"/>
              </a:spcAft>
            </a:pPr>
            <a:r>
              <a:rPr lang="hr-HR" sz="2000" dirty="0"/>
              <a:t>Prigode i akcije</a:t>
            </a:r>
            <a:endParaRPr lang="en-US" sz="2000" dirty="0"/>
          </a:p>
          <a:p>
            <a:pPr marL="0" indent="0">
              <a:spcBef>
                <a:spcPts val="1800"/>
              </a:spcBef>
              <a:spcAft>
                <a:spcPts val="600"/>
              </a:spcAft>
              <a:buNone/>
            </a:pPr>
            <a:r>
              <a:rPr lang="hr-HR" sz="2000" b="1" dirty="0"/>
              <a:t>Kvalifikacije</a:t>
            </a:r>
            <a:r>
              <a:rPr lang="en-US" sz="2000" b="1" dirty="0"/>
              <a:t> – </a:t>
            </a:r>
            <a:r>
              <a:rPr lang="hr-HR" sz="2000" b="1" dirty="0"/>
              <a:t>Klubovi koji</a:t>
            </a:r>
            <a:r>
              <a:rPr lang="en-US" sz="2000" b="1" dirty="0"/>
              <a:t>:</a:t>
            </a:r>
          </a:p>
          <a:p>
            <a:pPr>
              <a:spcBef>
                <a:spcPts val="600"/>
              </a:spcBef>
              <a:spcAft>
                <a:spcPts val="600"/>
              </a:spcAft>
            </a:pPr>
            <a:r>
              <a:rPr lang="hr-HR" sz="2000" dirty="0"/>
              <a:t>žele prikupljati sredstva</a:t>
            </a:r>
            <a:endParaRPr lang="en-US" sz="2000" dirty="0"/>
          </a:p>
          <a:p>
            <a:pPr>
              <a:spcBef>
                <a:spcPts val="600"/>
              </a:spcBef>
              <a:spcAft>
                <a:spcPts val="600"/>
              </a:spcAft>
            </a:pPr>
            <a:r>
              <a:rPr lang="hr-HR" sz="2000" dirty="0"/>
              <a:t>žele biti uzor, pokazati kako</a:t>
            </a:r>
            <a:endParaRPr lang="en-US" sz="2000" dirty="0"/>
          </a:p>
          <a:p>
            <a:pPr>
              <a:spcBef>
                <a:spcPts val="600"/>
              </a:spcBef>
              <a:spcAft>
                <a:spcPts val="600"/>
              </a:spcAft>
            </a:pPr>
            <a:r>
              <a:rPr lang="hr-HR" sz="2000" dirty="0"/>
              <a:t>su snalažljivi i strateški orijentirani</a:t>
            </a:r>
            <a:endParaRPr lang="en-US" sz="2000" dirty="0"/>
          </a:p>
          <a:p>
            <a:pPr>
              <a:spcBef>
                <a:spcPts val="600"/>
              </a:spcBef>
              <a:spcAft>
                <a:spcPts val="600"/>
              </a:spcAft>
            </a:pPr>
            <a:r>
              <a:rPr lang="hr-HR" sz="2000" dirty="0"/>
              <a:t>spremni provoditi kampanju</a:t>
            </a:r>
            <a:r>
              <a:rPr lang="en-US" sz="2000" dirty="0"/>
              <a:t> </a:t>
            </a:r>
            <a:r>
              <a:rPr lang="hr-HR" sz="2000" dirty="0"/>
              <a:t>slijedećih</a:t>
            </a:r>
            <a:r>
              <a:rPr lang="en-US" sz="2000" dirty="0"/>
              <a:t> 2-4 </a:t>
            </a:r>
            <a:r>
              <a:rPr lang="hr-HR" sz="2000" dirty="0"/>
              <a:t>mjeseca</a:t>
            </a:r>
            <a:endParaRPr lang="en-US" sz="2000" dirty="0"/>
          </a:p>
          <a:p>
            <a:pPr>
              <a:spcBef>
                <a:spcPts val="600"/>
              </a:spcBef>
              <a:spcAft>
                <a:spcPts val="600"/>
              </a:spcAft>
            </a:pPr>
            <a:r>
              <a:rPr lang="hr-HR" sz="2000" dirty="0"/>
              <a:t>visoko ciljaju</a:t>
            </a:r>
            <a:r>
              <a:rPr lang="en-US" sz="2000" dirty="0"/>
              <a:t>, </a:t>
            </a:r>
            <a:r>
              <a:rPr lang="hr-HR" sz="2000" dirty="0"/>
              <a:t>postavljaju najviši mogući cilj za klub</a:t>
            </a:r>
            <a:endParaRPr lang="en-US" sz="2000" dirty="0"/>
          </a:p>
          <a:p>
            <a:pPr>
              <a:spcBef>
                <a:spcPts val="600"/>
              </a:spcBef>
              <a:spcAft>
                <a:spcPts val="600"/>
              </a:spcAft>
            </a:pPr>
            <a:r>
              <a:rPr lang="hr-HR" sz="2000" dirty="0"/>
              <a:t>mogu postaviti cilj od </a:t>
            </a:r>
            <a:r>
              <a:rPr lang="en-US" sz="2000" dirty="0"/>
              <a:t>US</a:t>
            </a:r>
            <a:r>
              <a:rPr lang="hr-HR" sz="2000" dirty="0"/>
              <a:t>D</a:t>
            </a:r>
            <a:r>
              <a:rPr lang="en-US" sz="2000" dirty="0"/>
              <a:t>750 </a:t>
            </a:r>
            <a:r>
              <a:rPr lang="hr-HR" sz="2000" dirty="0"/>
              <a:t>prosječno po članu na</a:t>
            </a:r>
            <a:r>
              <a:rPr lang="en-US" sz="2000" dirty="0"/>
              <a:t> 3 </a:t>
            </a:r>
            <a:r>
              <a:rPr lang="hr-HR" sz="2000" dirty="0"/>
              <a:t>godine</a:t>
            </a:r>
            <a:endParaRPr lang="en-US" sz="2000" dirty="0"/>
          </a:p>
          <a:p>
            <a:pPr>
              <a:spcBef>
                <a:spcPts val="600"/>
              </a:spcBef>
              <a:spcAft>
                <a:spcPts val="600"/>
              </a:spcAft>
            </a:pPr>
            <a:r>
              <a:rPr lang="hr-HR" sz="2000" dirty="0"/>
              <a:t>entuzijastično služe i promiču područja kampanje</a:t>
            </a:r>
          </a:p>
        </p:txBody>
      </p:sp>
    </p:spTree>
    <p:extLst>
      <p:ext uri="{BB962C8B-B14F-4D97-AF65-F5344CB8AC3E}">
        <p14:creationId xmlns:p14="http://schemas.microsoft.com/office/powerpoint/2010/main" val="288760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Kontakti</a:t>
            </a:r>
            <a:endParaRPr lang="en-US" dirty="0"/>
          </a:p>
        </p:txBody>
      </p:sp>
      <p:sp>
        <p:nvSpPr>
          <p:cNvPr id="3" name="Content Placeholder 2"/>
          <p:cNvSpPr>
            <a:spLocks noGrp="1"/>
          </p:cNvSpPr>
          <p:nvPr>
            <p:ph idx="1"/>
          </p:nvPr>
        </p:nvSpPr>
        <p:spPr>
          <a:xfrm>
            <a:off x="5184759" y="806557"/>
            <a:ext cx="6552539" cy="5020502"/>
          </a:xfrm>
        </p:spPr>
        <p:txBody>
          <a:bodyPr>
            <a:noAutofit/>
          </a:bodyPr>
          <a:lstStyle/>
          <a:p>
            <a:pPr>
              <a:spcBef>
                <a:spcPts val="1200"/>
              </a:spcBef>
              <a:spcAft>
                <a:spcPts val="1200"/>
              </a:spcAft>
            </a:pPr>
            <a:r>
              <a:rPr lang="hr-HR" sz="2200" dirty="0"/>
              <a:t>Na</a:t>
            </a:r>
            <a:r>
              <a:rPr lang="en-US" sz="2200" dirty="0"/>
              <a:t> </a:t>
            </a:r>
            <a:r>
              <a:rPr lang="en-US" sz="2200" b="1" dirty="0">
                <a:hlinkClick r:id="rId3"/>
              </a:rPr>
              <a:t>www.lcif.org/donate</a:t>
            </a:r>
            <a:r>
              <a:rPr lang="en-US" sz="2200" dirty="0"/>
              <a:t> </a:t>
            </a:r>
            <a:r>
              <a:rPr lang="hr-HR" sz="2200" dirty="0"/>
              <a:t>možete donirati on-line</a:t>
            </a:r>
            <a:r>
              <a:rPr lang="en-US" sz="2200" dirty="0"/>
              <a:t>, </a:t>
            </a:r>
            <a:r>
              <a:rPr lang="hr-HR" sz="2200" dirty="0"/>
              <a:t>ili dobiti informaciju kako donirati na druge načine</a:t>
            </a:r>
            <a:r>
              <a:rPr lang="en-US" sz="2200" dirty="0"/>
              <a:t>.</a:t>
            </a:r>
          </a:p>
          <a:p>
            <a:pPr>
              <a:spcBef>
                <a:spcPts val="1200"/>
              </a:spcBef>
              <a:spcAft>
                <a:spcPts val="600"/>
              </a:spcAft>
            </a:pPr>
            <a:r>
              <a:rPr lang="hr-HR" sz="2200" dirty="0"/>
              <a:t>Možete poslati čak na</a:t>
            </a:r>
            <a:r>
              <a:rPr lang="en-US" sz="2200" dirty="0"/>
              <a:t>:</a:t>
            </a:r>
          </a:p>
          <a:p>
            <a:pPr marL="457200" lvl="1" indent="0">
              <a:spcBef>
                <a:spcPts val="1200"/>
              </a:spcBef>
              <a:spcAft>
                <a:spcPts val="600"/>
              </a:spcAft>
              <a:buNone/>
            </a:pPr>
            <a:r>
              <a:rPr lang="en-US" sz="2200" dirty="0">
                <a:solidFill>
                  <a:srgbClr val="345C99"/>
                </a:solidFill>
              </a:rPr>
              <a:t>Lions Clubs International Foundation</a:t>
            </a:r>
            <a:br>
              <a:rPr lang="en-US" sz="2200" dirty="0">
                <a:solidFill>
                  <a:srgbClr val="345C99"/>
                </a:solidFill>
              </a:rPr>
            </a:br>
            <a:r>
              <a:rPr lang="en-US" sz="2200" dirty="0">
                <a:solidFill>
                  <a:srgbClr val="345C99"/>
                </a:solidFill>
              </a:rPr>
              <a:t>Department 4547</a:t>
            </a:r>
            <a:br>
              <a:rPr lang="en-US" sz="2200" dirty="0">
                <a:solidFill>
                  <a:srgbClr val="345C99"/>
                </a:solidFill>
              </a:rPr>
            </a:br>
            <a:r>
              <a:rPr lang="en-US" sz="2200" dirty="0">
                <a:solidFill>
                  <a:srgbClr val="345C99"/>
                </a:solidFill>
              </a:rPr>
              <a:t>Carol Stream, Illinois 60122-4547</a:t>
            </a:r>
            <a:br>
              <a:rPr lang="en-US" sz="2200" dirty="0">
                <a:solidFill>
                  <a:srgbClr val="345C99"/>
                </a:solidFill>
              </a:rPr>
            </a:br>
            <a:r>
              <a:rPr lang="en-US" sz="2200" dirty="0">
                <a:solidFill>
                  <a:srgbClr val="345C99"/>
                </a:solidFill>
              </a:rPr>
              <a:t>USA</a:t>
            </a:r>
          </a:p>
          <a:p>
            <a:pPr>
              <a:spcBef>
                <a:spcPts val="1200"/>
              </a:spcBef>
              <a:spcAft>
                <a:spcPts val="1200"/>
              </a:spcAft>
            </a:pPr>
            <a:r>
              <a:rPr lang="hr-HR" sz="2200" dirty="0"/>
              <a:t>Obratite se na</a:t>
            </a:r>
            <a:r>
              <a:rPr lang="en-US" sz="2200" dirty="0"/>
              <a:t> </a:t>
            </a:r>
            <a:r>
              <a:rPr lang="en-US" sz="2200" b="1" dirty="0">
                <a:hlinkClick r:id="rId4"/>
              </a:rPr>
              <a:t>campaign100@lionsclubs.org</a:t>
            </a:r>
            <a:r>
              <a:rPr lang="en-US" sz="2200" b="1" dirty="0"/>
              <a:t> </a:t>
            </a:r>
            <a:r>
              <a:rPr lang="hr-HR" sz="2200" dirty="0"/>
              <a:t>sa bilo kakvim pitanjima</a:t>
            </a:r>
            <a:endParaRPr lang="en-US" sz="2200" dirty="0"/>
          </a:p>
          <a:p>
            <a:pPr>
              <a:spcBef>
                <a:spcPts val="1200"/>
              </a:spcBef>
              <a:spcAft>
                <a:spcPts val="1200"/>
              </a:spcAft>
            </a:pPr>
            <a:r>
              <a:rPr lang="hr-HR" sz="2200" dirty="0"/>
              <a:t>Obratite se za više informacija vašem regionalnom razvojnom specijalistu za</a:t>
            </a:r>
            <a:r>
              <a:rPr lang="en-US" sz="2200" dirty="0"/>
              <a:t> LCIF </a:t>
            </a:r>
            <a:r>
              <a:rPr lang="hr-HR" sz="2200" dirty="0"/>
              <a:t>na mail</a:t>
            </a:r>
            <a:r>
              <a:rPr lang="en-US" sz="2200" dirty="0"/>
              <a:t> </a:t>
            </a:r>
            <a:r>
              <a:rPr lang="en-US" sz="2200" b="1" dirty="0">
                <a:hlinkClick r:id="rId5"/>
              </a:rPr>
              <a:t>lcifdevelopment@lionsclubs.org</a:t>
            </a:r>
            <a:endParaRPr lang="en-US" sz="2200" b="1" dirty="0"/>
          </a:p>
        </p:txBody>
      </p:sp>
    </p:spTree>
    <p:extLst>
      <p:ext uri="{BB962C8B-B14F-4D97-AF65-F5344CB8AC3E}">
        <p14:creationId xmlns:p14="http://schemas.microsoft.com/office/powerpoint/2010/main" val="113035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58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50 </a:t>
            </a:r>
            <a:r>
              <a:rPr lang="hr-HR" dirty="0"/>
              <a:t>utjecajnih godina</a:t>
            </a:r>
            <a:endParaRPr lang="en-US" dirty="0"/>
          </a:p>
        </p:txBody>
      </p:sp>
      <p:pic>
        <p:nvPicPr>
          <p:cNvPr id="5" name="Picture 4"/>
          <p:cNvPicPr>
            <a:picLocks noChangeAspect="1"/>
          </p:cNvPicPr>
          <p:nvPr/>
        </p:nvPicPr>
        <p:blipFill rotWithShape="1">
          <a:blip r:embed="rId3"/>
          <a:srcRect r="6897" b="11027"/>
          <a:stretch/>
        </p:blipFill>
        <p:spPr>
          <a:xfrm>
            <a:off x="1066800" y="1981200"/>
            <a:ext cx="2057400" cy="1929273"/>
          </a:xfrm>
          <a:prstGeom prst="rect">
            <a:avLst/>
          </a:prstGeom>
        </p:spPr>
      </p:pic>
      <p:sp>
        <p:nvSpPr>
          <p:cNvPr id="6" name="Content Placeholder 1">
            <a:extLst>
              <a:ext uri="{FF2B5EF4-FFF2-40B4-BE49-F238E27FC236}">
                <a16:creationId xmlns:a16="http://schemas.microsoft.com/office/drawing/2014/main" id="{DBD0B897-45DA-424E-9A92-B188EB2CFAC3}"/>
              </a:ext>
            </a:extLst>
          </p:cNvPr>
          <p:cNvSpPr txBox="1">
            <a:spLocks/>
          </p:cNvSpPr>
          <p:nvPr/>
        </p:nvSpPr>
        <p:spPr bwMode="auto">
          <a:xfrm>
            <a:off x="609600" y="4016437"/>
            <a:ext cx="2971800" cy="124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hr-HR" kern="0" dirty="0">
                <a:solidFill>
                  <a:schemeClr val="accent1"/>
                </a:solidFill>
              </a:rPr>
              <a:t>U lipnju</a:t>
            </a:r>
            <a:r>
              <a:rPr lang="en-US" kern="0" dirty="0">
                <a:solidFill>
                  <a:schemeClr val="accent1"/>
                </a:solidFill>
              </a:rPr>
              <a:t> 2018, LCIF </a:t>
            </a:r>
            <a:r>
              <a:rPr lang="hr-HR" kern="0" dirty="0">
                <a:solidFill>
                  <a:schemeClr val="accent1"/>
                </a:solidFill>
              </a:rPr>
              <a:t>je proslavio svoju 50.</a:t>
            </a:r>
            <a:r>
              <a:rPr lang="en-US" kern="0" dirty="0">
                <a:solidFill>
                  <a:schemeClr val="accent1"/>
                </a:solidFill>
              </a:rPr>
              <a:t> </a:t>
            </a:r>
            <a:r>
              <a:rPr lang="hr-HR" kern="0" dirty="0">
                <a:solidFill>
                  <a:schemeClr val="accent1"/>
                </a:solidFill>
              </a:rPr>
              <a:t>obljetnicu</a:t>
            </a:r>
            <a:endParaRPr lang="en-US" kern="0" dirty="0">
              <a:solidFill>
                <a:schemeClr val="accent1"/>
              </a:solidFill>
            </a:endParaRPr>
          </a:p>
        </p:txBody>
      </p:sp>
      <p:grpSp>
        <p:nvGrpSpPr>
          <p:cNvPr id="7" name="Group 6">
            <a:extLst>
              <a:ext uri="{FF2B5EF4-FFF2-40B4-BE49-F238E27FC236}">
                <a16:creationId xmlns:a16="http://schemas.microsoft.com/office/drawing/2014/main" id="{5F32D747-8B78-40A8-8E38-3D562BE9C4A2}"/>
              </a:ext>
            </a:extLst>
          </p:cNvPr>
          <p:cNvGrpSpPr/>
          <p:nvPr/>
        </p:nvGrpSpPr>
        <p:grpSpPr>
          <a:xfrm>
            <a:off x="3679208" y="1535377"/>
            <a:ext cx="2099290" cy="2123087"/>
            <a:chOff x="3581621" y="1305913"/>
            <a:chExt cx="2099290" cy="2123087"/>
          </a:xfrm>
          <a:solidFill>
            <a:schemeClr val="accent4"/>
          </a:solidFill>
        </p:grpSpPr>
        <p:sp>
          <p:nvSpPr>
            <p:cNvPr id="8" name="Rectangle 7">
              <a:extLst>
                <a:ext uri="{FF2B5EF4-FFF2-40B4-BE49-F238E27FC236}">
                  <a16:creationId xmlns:a16="http://schemas.microsoft.com/office/drawing/2014/main" id="{6412B7E0-A5FB-4DCB-8B39-F91989C0F738}"/>
                </a:ext>
              </a:extLst>
            </p:cNvPr>
            <p:cNvSpPr/>
            <p:nvPr/>
          </p:nvSpPr>
          <p:spPr bwMode="auto">
            <a:xfrm>
              <a:off x="3581621" y="13059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9" name="Content Placeholder 1">
              <a:extLst>
                <a:ext uri="{FF2B5EF4-FFF2-40B4-BE49-F238E27FC236}">
                  <a16:creationId xmlns:a16="http://schemas.microsoft.com/office/drawing/2014/main" id="{0072CCF4-E2C0-4737-AC7A-019F8E6032C9}"/>
                </a:ext>
              </a:extLst>
            </p:cNvPr>
            <p:cNvSpPr txBox="1">
              <a:spLocks/>
            </p:cNvSpPr>
            <p:nvPr/>
          </p:nvSpPr>
          <p:spPr bwMode="auto">
            <a:xfrm>
              <a:off x="3620293" y="1714256"/>
              <a:ext cx="1925373" cy="87654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1</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milijarda</a:t>
              </a:r>
              <a:endParaRPr lang="en-US" kern="0" dirty="0">
                <a:solidFill>
                  <a:schemeClr val="bg1"/>
                </a:solidFill>
              </a:endParaRPr>
            </a:p>
          </p:txBody>
        </p:sp>
        <p:sp>
          <p:nvSpPr>
            <p:cNvPr id="10" name="Content Placeholder 1">
              <a:extLst>
                <a:ext uri="{FF2B5EF4-FFF2-40B4-BE49-F238E27FC236}">
                  <a16:creationId xmlns:a16="http://schemas.microsoft.com/office/drawing/2014/main" id="{BF2BD487-7F8B-4A0F-B700-34F65372DF60}"/>
                </a:ext>
              </a:extLst>
            </p:cNvPr>
            <p:cNvSpPr txBox="1">
              <a:spLocks/>
            </p:cNvSpPr>
            <p:nvPr/>
          </p:nvSpPr>
          <p:spPr bwMode="auto">
            <a:xfrm>
              <a:off x="3716866" y="2634916"/>
              <a:ext cx="1828800" cy="71788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US</a:t>
              </a:r>
              <a:r>
                <a:rPr lang="hr-HR" sz="1800" kern="0" dirty="0">
                  <a:solidFill>
                    <a:schemeClr val="bg1"/>
                  </a:solidFill>
                </a:rPr>
                <a:t>D</a:t>
              </a:r>
              <a:r>
                <a:rPr lang="en-US" sz="1800" kern="0" dirty="0">
                  <a:solidFill>
                    <a:schemeClr val="bg1"/>
                  </a:solidFill>
                </a:rPr>
                <a:t> </a:t>
              </a:r>
              <a:r>
                <a:rPr lang="hr-HR" sz="1800" kern="0" dirty="0">
                  <a:solidFill>
                    <a:schemeClr val="bg1"/>
                  </a:solidFill>
                </a:rPr>
                <a:t>DODIJELJENE POMOĆI</a:t>
              </a:r>
              <a:endParaRPr lang="en-US" sz="1800" kern="0" dirty="0">
                <a:solidFill>
                  <a:schemeClr val="bg1"/>
                </a:solidFill>
              </a:endParaRPr>
            </a:p>
          </p:txBody>
        </p:sp>
      </p:grpSp>
      <p:grpSp>
        <p:nvGrpSpPr>
          <p:cNvPr id="11" name="Group 10">
            <a:extLst>
              <a:ext uri="{FF2B5EF4-FFF2-40B4-BE49-F238E27FC236}">
                <a16:creationId xmlns:a16="http://schemas.microsoft.com/office/drawing/2014/main" id="{4CE07702-A019-4C2F-9204-89FB3B908FFA}"/>
              </a:ext>
            </a:extLst>
          </p:cNvPr>
          <p:cNvGrpSpPr/>
          <p:nvPr/>
        </p:nvGrpSpPr>
        <p:grpSpPr>
          <a:xfrm>
            <a:off x="6075386" y="1535376"/>
            <a:ext cx="2099290" cy="2123087"/>
            <a:chOff x="6129978" y="1371600"/>
            <a:chExt cx="2099290" cy="2123087"/>
          </a:xfrm>
          <a:solidFill>
            <a:schemeClr val="accent1"/>
          </a:solidFill>
        </p:grpSpPr>
        <p:sp>
          <p:nvSpPr>
            <p:cNvPr id="12" name="Rectangle 11">
              <a:extLst>
                <a:ext uri="{FF2B5EF4-FFF2-40B4-BE49-F238E27FC236}">
                  <a16:creationId xmlns:a16="http://schemas.microsoft.com/office/drawing/2014/main" id="{830F1DEC-6A0D-4CB7-B3E5-23D7EA793A60}"/>
                </a:ext>
              </a:extLst>
            </p:cNvPr>
            <p:cNvSpPr/>
            <p:nvPr/>
          </p:nvSpPr>
          <p:spPr bwMode="auto">
            <a:xfrm>
              <a:off x="6129978" y="1371600"/>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3" name="Content Placeholder 1">
              <a:extLst>
                <a:ext uri="{FF2B5EF4-FFF2-40B4-BE49-F238E27FC236}">
                  <a16:creationId xmlns:a16="http://schemas.microsoft.com/office/drawing/2014/main" id="{90B611BE-BD35-4F1A-8F3E-C96202795E6C}"/>
                </a:ext>
              </a:extLst>
            </p:cNvPr>
            <p:cNvSpPr txBox="1">
              <a:spLocks/>
            </p:cNvSpPr>
            <p:nvPr/>
          </p:nvSpPr>
          <p:spPr bwMode="auto">
            <a:xfrm>
              <a:off x="6168982" y="1779944"/>
              <a:ext cx="2001241" cy="87654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9.1</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milijuna</a:t>
              </a:r>
              <a:endParaRPr lang="en-US" kern="0" dirty="0">
                <a:solidFill>
                  <a:schemeClr val="bg1"/>
                </a:solidFill>
              </a:endParaRPr>
            </a:p>
          </p:txBody>
        </p:sp>
        <p:sp>
          <p:nvSpPr>
            <p:cNvPr id="14" name="Content Placeholder 1">
              <a:extLst>
                <a:ext uri="{FF2B5EF4-FFF2-40B4-BE49-F238E27FC236}">
                  <a16:creationId xmlns:a16="http://schemas.microsoft.com/office/drawing/2014/main" id="{37A2CAC8-4371-4A18-9A57-A7DB12069F56}"/>
                </a:ext>
              </a:extLst>
            </p:cNvPr>
            <p:cNvSpPr txBox="1">
              <a:spLocks/>
            </p:cNvSpPr>
            <p:nvPr/>
          </p:nvSpPr>
          <p:spPr bwMode="auto">
            <a:xfrm>
              <a:off x="6265223" y="2700604"/>
              <a:ext cx="1828800" cy="71788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hr-HR" sz="1800" kern="0" dirty="0">
                  <a:solidFill>
                    <a:schemeClr val="bg1"/>
                  </a:solidFill>
                </a:rPr>
                <a:t>OPERACIJA KATARAKTA</a:t>
              </a:r>
              <a:endParaRPr lang="en-US" sz="1800" kern="0" dirty="0">
                <a:solidFill>
                  <a:schemeClr val="bg1"/>
                </a:solidFill>
              </a:endParaRP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5" name="Group 14">
            <a:extLst>
              <a:ext uri="{FF2B5EF4-FFF2-40B4-BE49-F238E27FC236}">
                <a16:creationId xmlns:a16="http://schemas.microsoft.com/office/drawing/2014/main" id="{682F1061-F47F-435C-B9BA-BC89DADC24DE}"/>
              </a:ext>
            </a:extLst>
          </p:cNvPr>
          <p:cNvGrpSpPr/>
          <p:nvPr/>
        </p:nvGrpSpPr>
        <p:grpSpPr>
          <a:xfrm>
            <a:off x="3679208" y="3908089"/>
            <a:ext cx="2127364" cy="2123087"/>
            <a:chOff x="3810000" y="3744313"/>
            <a:chExt cx="2127364" cy="2123087"/>
          </a:xfrm>
          <a:solidFill>
            <a:schemeClr val="accent1"/>
          </a:solidFill>
        </p:grpSpPr>
        <p:sp>
          <p:nvSpPr>
            <p:cNvPr id="16" name="Rectangle 15">
              <a:extLst>
                <a:ext uri="{FF2B5EF4-FFF2-40B4-BE49-F238E27FC236}">
                  <a16:creationId xmlns:a16="http://schemas.microsoft.com/office/drawing/2014/main" id="{94A0EF79-F997-414C-A938-EC1428DBD041}"/>
                </a:ext>
              </a:extLst>
            </p:cNvPr>
            <p:cNvSpPr/>
            <p:nvPr/>
          </p:nvSpPr>
          <p:spPr bwMode="auto">
            <a:xfrm>
              <a:off x="3838074"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7" name="Content Placeholder 1">
              <a:extLst>
                <a:ext uri="{FF2B5EF4-FFF2-40B4-BE49-F238E27FC236}">
                  <a16:creationId xmlns:a16="http://schemas.microsoft.com/office/drawing/2014/main" id="{588E3E05-A97D-41D3-A091-91F34D5EC533}"/>
                </a:ext>
              </a:extLst>
            </p:cNvPr>
            <p:cNvSpPr txBox="1">
              <a:spLocks/>
            </p:cNvSpPr>
            <p:nvPr/>
          </p:nvSpPr>
          <p:spPr bwMode="auto">
            <a:xfrm>
              <a:off x="3810000" y="4061872"/>
              <a:ext cx="2099289" cy="87654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118</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milijuna</a:t>
              </a:r>
              <a:endParaRPr lang="en-US" kern="0" dirty="0">
                <a:solidFill>
                  <a:schemeClr val="bg1"/>
                </a:solidFill>
              </a:endParaRPr>
            </a:p>
          </p:txBody>
        </p:sp>
        <p:sp>
          <p:nvSpPr>
            <p:cNvPr id="18" name="Content Placeholder 1">
              <a:extLst>
                <a:ext uri="{FF2B5EF4-FFF2-40B4-BE49-F238E27FC236}">
                  <a16:creationId xmlns:a16="http://schemas.microsoft.com/office/drawing/2014/main" id="{5BE96B1A-A80C-4CF6-9836-0E60840F7472}"/>
                </a:ext>
              </a:extLst>
            </p:cNvPr>
            <p:cNvSpPr txBox="1">
              <a:spLocks/>
            </p:cNvSpPr>
            <p:nvPr/>
          </p:nvSpPr>
          <p:spPr bwMode="auto">
            <a:xfrm>
              <a:off x="3973319" y="5058732"/>
              <a:ext cx="1828800" cy="71788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US</a:t>
              </a:r>
              <a:r>
                <a:rPr lang="hr-HR" sz="1800" kern="0" dirty="0">
                  <a:solidFill>
                    <a:schemeClr val="bg1"/>
                  </a:solidFill>
                </a:rPr>
                <a:t>D</a:t>
              </a:r>
              <a:r>
                <a:rPr lang="en-US" sz="1800" kern="0" dirty="0">
                  <a:solidFill>
                    <a:schemeClr val="bg1"/>
                  </a:solidFill>
                </a:rPr>
                <a:t> </a:t>
              </a:r>
              <a:r>
                <a:rPr lang="hr-HR" sz="1800" kern="0" dirty="0">
                  <a:solidFill>
                    <a:schemeClr val="bg1"/>
                  </a:solidFill>
                </a:rPr>
                <a:t>POMOĆI KOD PRIRODNIH KATASTROFA</a:t>
              </a:r>
              <a:endParaRPr lang="en-US" sz="1800" kern="0" dirty="0">
                <a:solidFill>
                  <a:schemeClr val="bg1"/>
                </a:solidFill>
              </a:endParaRP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9" name="Group 18">
            <a:extLst>
              <a:ext uri="{FF2B5EF4-FFF2-40B4-BE49-F238E27FC236}">
                <a16:creationId xmlns:a16="http://schemas.microsoft.com/office/drawing/2014/main" id="{CC705D7C-4445-43FD-A258-6430A288FD54}"/>
              </a:ext>
            </a:extLst>
          </p:cNvPr>
          <p:cNvGrpSpPr/>
          <p:nvPr/>
        </p:nvGrpSpPr>
        <p:grpSpPr>
          <a:xfrm>
            <a:off x="6075718" y="3908089"/>
            <a:ext cx="2099290" cy="2123087"/>
            <a:chOff x="6130310" y="3744313"/>
            <a:chExt cx="2099290" cy="2123087"/>
          </a:xfrm>
          <a:solidFill>
            <a:schemeClr val="accent4"/>
          </a:solidFill>
        </p:grpSpPr>
        <p:sp>
          <p:nvSpPr>
            <p:cNvPr id="20" name="Rectangle 19">
              <a:extLst>
                <a:ext uri="{FF2B5EF4-FFF2-40B4-BE49-F238E27FC236}">
                  <a16:creationId xmlns:a16="http://schemas.microsoft.com/office/drawing/2014/main" id="{1D59C0F9-34D7-48F3-80CB-7A36BBF99B22}"/>
                </a:ext>
              </a:extLst>
            </p:cNvPr>
            <p:cNvSpPr/>
            <p:nvPr/>
          </p:nvSpPr>
          <p:spPr bwMode="auto">
            <a:xfrm>
              <a:off x="6130310"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21" name="Content Placeholder 1">
              <a:extLst>
                <a:ext uri="{FF2B5EF4-FFF2-40B4-BE49-F238E27FC236}">
                  <a16:creationId xmlns:a16="http://schemas.microsoft.com/office/drawing/2014/main" id="{F0E56C2C-9B05-4544-B664-FA0DE6AB281E}"/>
                </a:ext>
              </a:extLst>
            </p:cNvPr>
            <p:cNvSpPr txBox="1">
              <a:spLocks/>
            </p:cNvSpPr>
            <p:nvPr/>
          </p:nvSpPr>
          <p:spPr bwMode="auto">
            <a:xfrm>
              <a:off x="6341754" y="4061872"/>
              <a:ext cx="1867903" cy="87654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200"/>
                </a:lnSpc>
                <a:spcAft>
                  <a:spcPts val="600"/>
                </a:spcAft>
                <a:buClr>
                  <a:srgbClr val="FBC40E"/>
                </a:buClr>
                <a:buNone/>
              </a:pPr>
              <a:r>
                <a:rPr lang="en-US" sz="5400" kern="0" dirty="0">
                  <a:solidFill>
                    <a:schemeClr val="bg1"/>
                  </a:solidFill>
                  <a:latin typeface="Arial Black" panose="020B0A04020102020204" pitchFamily="34" charset="0"/>
                </a:rPr>
                <a:t>16</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milijuna</a:t>
              </a:r>
              <a:endParaRPr lang="en-US" kern="0" dirty="0">
                <a:solidFill>
                  <a:schemeClr val="bg1"/>
                </a:solidFill>
              </a:endParaRPr>
            </a:p>
          </p:txBody>
        </p:sp>
        <p:sp>
          <p:nvSpPr>
            <p:cNvPr id="22" name="Content Placeholder 1">
              <a:extLst>
                <a:ext uri="{FF2B5EF4-FFF2-40B4-BE49-F238E27FC236}">
                  <a16:creationId xmlns:a16="http://schemas.microsoft.com/office/drawing/2014/main" id="{5CB302C1-F6F8-4872-8BFA-B121D4881455}"/>
                </a:ext>
              </a:extLst>
            </p:cNvPr>
            <p:cNvSpPr txBox="1">
              <a:spLocks/>
            </p:cNvSpPr>
            <p:nvPr/>
          </p:nvSpPr>
          <p:spPr bwMode="auto">
            <a:xfrm>
              <a:off x="6150253" y="4906332"/>
              <a:ext cx="2059405" cy="71788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hr-HR" sz="1800" kern="0" dirty="0">
                  <a:solidFill>
                    <a:schemeClr val="bg1"/>
                  </a:solidFill>
                </a:rPr>
                <a:t>DJECE U</a:t>
              </a:r>
              <a:r>
                <a:rPr lang="en-US" sz="1800" kern="0" dirty="0">
                  <a:solidFill>
                    <a:schemeClr val="bg1"/>
                  </a:solidFill>
                </a:rPr>
                <a:t> LIONS QUEST PROGRAM</a:t>
              </a:r>
              <a:r>
                <a:rPr lang="hr-HR" sz="1800" kern="0" dirty="0">
                  <a:solidFill>
                    <a:schemeClr val="bg1"/>
                  </a:solidFill>
                </a:rPr>
                <a:t>U</a:t>
              </a:r>
              <a:endParaRPr lang="en-US" sz="1800" kern="0" dirty="0">
                <a:solidFill>
                  <a:schemeClr val="bg1"/>
                </a:solidFill>
              </a:endParaRPr>
            </a:p>
          </p:txBody>
        </p:sp>
      </p:grpSp>
      <p:sp>
        <p:nvSpPr>
          <p:cNvPr id="23" name="Content Placeholder 1">
            <a:extLst>
              <a:ext uri="{FF2B5EF4-FFF2-40B4-BE49-F238E27FC236}">
                <a16:creationId xmlns:a16="http://schemas.microsoft.com/office/drawing/2014/main" id="{5D15E843-F518-41BC-9615-CAD14DDFA436}"/>
              </a:ext>
            </a:extLst>
          </p:cNvPr>
          <p:cNvSpPr txBox="1">
            <a:spLocks/>
          </p:cNvSpPr>
          <p:nvPr/>
        </p:nvSpPr>
        <p:spPr bwMode="auto">
          <a:xfrm>
            <a:off x="8305800" y="4016437"/>
            <a:ext cx="2971800" cy="124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hr-HR" kern="0" dirty="0">
                <a:solidFill>
                  <a:schemeClr val="accent1"/>
                </a:solidFill>
              </a:rPr>
              <a:t>Milijuni djece </a:t>
            </a:r>
            <a:r>
              <a:rPr lang="en-US" kern="0" dirty="0">
                <a:solidFill>
                  <a:schemeClr val="accent1"/>
                </a:solidFill>
              </a:rPr>
              <a:t> </a:t>
            </a:r>
            <a:r>
              <a:rPr lang="hr-HR" kern="0" dirty="0">
                <a:solidFill>
                  <a:schemeClr val="accent1"/>
                </a:solidFill>
              </a:rPr>
              <a:t>cijepljeno je protiv ospica</a:t>
            </a:r>
            <a:endParaRPr lang="en-US" kern="0" dirty="0">
              <a:solidFill>
                <a:schemeClr val="accent1"/>
              </a:solidFill>
            </a:endParaRPr>
          </a:p>
        </p:txBody>
      </p:sp>
      <p:pic>
        <p:nvPicPr>
          <p:cNvPr id="24" name="Picture 23">
            <a:extLst>
              <a:ext uri="{FF2B5EF4-FFF2-40B4-BE49-F238E27FC236}">
                <a16:creationId xmlns:a16="http://schemas.microsoft.com/office/drawing/2014/main" id="{F1CAD530-F408-4747-9AA9-2BBE27A73C43}"/>
              </a:ext>
            </a:extLst>
          </p:cNvPr>
          <p:cNvPicPr>
            <a:picLocks noChangeAspect="1"/>
          </p:cNvPicPr>
          <p:nvPr/>
        </p:nvPicPr>
        <p:blipFill rotWithShape="1">
          <a:blip r:embed="rId4"/>
          <a:srcRect b="29227"/>
          <a:stretch/>
        </p:blipFill>
        <p:spPr>
          <a:xfrm>
            <a:off x="8768688" y="1981200"/>
            <a:ext cx="2042238" cy="1927136"/>
          </a:xfrm>
          <a:prstGeom prst="rect">
            <a:avLst/>
          </a:prstGeom>
        </p:spPr>
      </p:pic>
    </p:spTree>
    <p:extLst>
      <p:ext uri="{BB962C8B-B14F-4D97-AF65-F5344CB8AC3E}">
        <p14:creationId xmlns:p14="http://schemas.microsoft.com/office/powerpoint/2010/main" val="66290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279337"/>
            <a:ext cx="11646131" cy="690591"/>
          </a:xfrm>
        </p:spPr>
        <p:txBody>
          <a:bodyPr>
            <a:normAutofit fontScale="90000"/>
          </a:bodyPr>
          <a:lstStyle/>
          <a:p>
            <a:r>
              <a:rPr lang="hr-HR" dirty="0"/>
              <a:t>Put prema Kampanji</a:t>
            </a:r>
            <a:endParaRPr lang="en-US" dirty="0"/>
          </a:p>
        </p:txBody>
      </p:sp>
      <p:sp>
        <p:nvSpPr>
          <p:cNvPr id="3" name="Content Placeholder 2"/>
          <p:cNvSpPr>
            <a:spLocks noGrp="1"/>
          </p:cNvSpPr>
          <p:nvPr>
            <p:ph idx="1"/>
          </p:nvPr>
        </p:nvSpPr>
        <p:spPr>
          <a:xfrm>
            <a:off x="802464" y="1146664"/>
            <a:ext cx="10373710" cy="950372"/>
          </a:xfrm>
        </p:spPr>
        <p:txBody>
          <a:bodyPr>
            <a:normAutofit/>
          </a:bodyPr>
          <a:lstStyle/>
          <a:p>
            <a:pPr marL="0" indent="0" algn="ctr">
              <a:buNone/>
            </a:pPr>
            <a:r>
              <a:rPr lang="en-US" sz="2000" dirty="0">
                <a:solidFill>
                  <a:schemeClr val="accent1"/>
                </a:solidFill>
              </a:rPr>
              <a:t>2015</a:t>
            </a:r>
            <a:r>
              <a:rPr lang="hr-HR" sz="2000" dirty="0">
                <a:solidFill>
                  <a:schemeClr val="accent1"/>
                </a:solidFill>
              </a:rPr>
              <a:t>.</a:t>
            </a:r>
            <a:r>
              <a:rPr lang="en-US" sz="2000" dirty="0">
                <a:solidFill>
                  <a:schemeClr val="accent1"/>
                </a:solidFill>
              </a:rPr>
              <a:t> </a:t>
            </a:r>
            <a:r>
              <a:rPr lang="hr-HR" sz="2000" dirty="0">
                <a:solidFill>
                  <a:schemeClr val="accent1"/>
                </a:solidFill>
              </a:rPr>
              <a:t>Globalna procjena služenja</a:t>
            </a:r>
            <a:r>
              <a:rPr lang="en-US" sz="2000" dirty="0">
                <a:solidFill>
                  <a:schemeClr val="accent1"/>
                </a:solidFill>
              </a:rPr>
              <a:t> + LCI Forward </a:t>
            </a:r>
            <a:r>
              <a:rPr lang="hr-HR" sz="2000" dirty="0">
                <a:solidFill>
                  <a:schemeClr val="accent1"/>
                </a:solidFill>
              </a:rPr>
              <a:t>proces strateškog planiranja</a:t>
            </a:r>
            <a:r>
              <a:rPr lang="en-US" sz="2000" dirty="0">
                <a:solidFill>
                  <a:schemeClr val="accent1"/>
                </a:solidFill>
              </a:rPr>
              <a:t> </a:t>
            </a:r>
          </a:p>
          <a:p>
            <a:pPr marL="0" indent="0" algn="ctr">
              <a:buNone/>
            </a:pPr>
            <a:r>
              <a:rPr lang="en-US" sz="2000" dirty="0">
                <a:solidFill>
                  <a:schemeClr val="accent1"/>
                </a:solidFill>
              </a:rPr>
              <a:t>= </a:t>
            </a:r>
            <a:r>
              <a:rPr lang="hr-HR" sz="2000" dirty="0">
                <a:solidFill>
                  <a:schemeClr val="accent1"/>
                </a:solidFill>
              </a:rPr>
              <a:t>Proširenje globalnih područja služenja</a:t>
            </a:r>
            <a:r>
              <a:rPr lang="en-US" sz="2000" dirty="0">
                <a:solidFill>
                  <a:schemeClr val="accent1"/>
                </a:solidFill>
              </a:rPr>
              <a:t>:</a:t>
            </a:r>
          </a:p>
        </p:txBody>
      </p:sp>
      <p:sp>
        <p:nvSpPr>
          <p:cNvPr id="5" name="TextBox 4"/>
          <p:cNvSpPr txBox="1"/>
          <p:nvPr/>
        </p:nvSpPr>
        <p:spPr>
          <a:xfrm>
            <a:off x="213381" y="4041900"/>
            <a:ext cx="2216922" cy="1323439"/>
          </a:xfrm>
          <a:prstGeom prst="rect">
            <a:avLst/>
          </a:prstGeom>
          <a:noFill/>
        </p:spPr>
        <p:txBody>
          <a:bodyPr wrap="square" rtlCol="0">
            <a:spAutoFit/>
          </a:bodyPr>
          <a:lstStyle/>
          <a:p>
            <a:pPr algn="ctr"/>
            <a:r>
              <a:rPr lang="en-US" sz="2000" dirty="0">
                <a:solidFill>
                  <a:schemeClr val="accent1"/>
                </a:solidFill>
                <a:latin typeface="Arial" panose="020B0604020202020204" pitchFamily="34" charset="0"/>
                <a:cs typeface="Arial" panose="020B0604020202020204" pitchFamily="34" charset="0"/>
              </a:rPr>
              <a:t>2017</a:t>
            </a:r>
            <a:r>
              <a:rPr lang="hr-HR" sz="2000" dirty="0">
                <a:solidFill>
                  <a:schemeClr val="accent1"/>
                </a:solidFill>
                <a:latin typeface="Arial" panose="020B0604020202020204" pitchFamily="34" charset="0"/>
                <a:cs typeface="Arial" panose="020B0604020202020204" pitchFamily="34" charset="0"/>
              </a:rPr>
              <a:t>.</a:t>
            </a:r>
            <a:endParaRPr lang="en-US" sz="2000" dirty="0">
              <a:solidFill>
                <a:schemeClr val="accent1"/>
              </a:solidFill>
              <a:latin typeface="Arial" panose="020B0604020202020204" pitchFamily="34" charset="0"/>
              <a:cs typeface="Arial" panose="020B0604020202020204" pitchFamily="34" charset="0"/>
            </a:endParaRPr>
          </a:p>
          <a:p>
            <a:pPr algn="ctr"/>
            <a:r>
              <a:rPr lang="hr-HR" sz="2000" dirty="0">
                <a:solidFill>
                  <a:schemeClr val="accent1"/>
                </a:solidFill>
                <a:latin typeface="Arial" panose="020B0604020202020204" pitchFamily="34" charset="0"/>
                <a:cs typeface="Arial" panose="020B0604020202020204" pitchFamily="34" charset="0"/>
              </a:rPr>
              <a:t>Studija izvedivosti i planiranja kampanje</a:t>
            </a:r>
            <a:r>
              <a:rPr lang="en-US" sz="2000" dirty="0">
                <a:solidFill>
                  <a:schemeClr val="accent1"/>
                </a:solidFill>
                <a:latin typeface="Arial" panose="020B0604020202020204" pitchFamily="34" charset="0"/>
                <a:cs typeface="Arial" panose="020B0604020202020204" pitchFamily="34" charset="0"/>
              </a:rPr>
              <a:t>:</a:t>
            </a:r>
          </a:p>
        </p:txBody>
      </p:sp>
      <p:graphicFrame>
        <p:nvGraphicFramePr>
          <p:cNvPr id="6" name="Diagram 5"/>
          <p:cNvGraphicFramePr/>
          <p:nvPr>
            <p:extLst>
              <p:ext uri="{D42A27DB-BD31-4B8C-83A1-F6EECF244321}">
                <p14:modId xmlns:p14="http://schemas.microsoft.com/office/powerpoint/2010/main" val="2580188439"/>
              </p:ext>
            </p:extLst>
          </p:nvPr>
        </p:nvGraphicFramePr>
        <p:xfrm>
          <a:off x="2149963" y="3564524"/>
          <a:ext cx="7678709" cy="284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2924578" y="2097036"/>
            <a:ext cx="6482893" cy="1306412"/>
          </a:xfrm>
          <a:prstGeom prst="rect">
            <a:avLst/>
          </a:prstGeom>
        </p:spPr>
      </p:pic>
    </p:spTree>
    <p:extLst>
      <p:ext uri="{BB962C8B-B14F-4D97-AF65-F5344CB8AC3E}">
        <p14:creationId xmlns:p14="http://schemas.microsoft.com/office/powerpoint/2010/main" val="11158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DAB3-8407-43E8-A5A4-6C2382F2665D}"/>
              </a:ext>
            </a:extLst>
          </p:cNvPr>
          <p:cNvSpPr>
            <a:spLocks noGrp="1"/>
          </p:cNvSpPr>
          <p:nvPr>
            <p:ph type="title"/>
          </p:nvPr>
        </p:nvSpPr>
        <p:spPr/>
        <p:txBody>
          <a:bodyPr>
            <a:normAutofit fontScale="90000"/>
          </a:bodyPr>
          <a:lstStyle/>
          <a:p>
            <a:r>
              <a:rPr lang="hr-HR" dirty="0"/>
              <a:t>Uvođenje</a:t>
            </a:r>
            <a:r>
              <a:rPr lang="en-US" dirty="0"/>
              <a:t> Campaign 100</a:t>
            </a:r>
          </a:p>
        </p:txBody>
      </p:sp>
      <p:pic>
        <p:nvPicPr>
          <p:cNvPr id="4" name="Picture 3"/>
          <p:cNvPicPr>
            <a:picLocks noChangeAspect="1"/>
          </p:cNvPicPr>
          <p:nvPr/>
        </p:nvPicPr>
        <p:blipFill>
          <a:blip r:embed="rId3"/>
          <a:stretch>
            <a:fillRect/>
          </a:stretch>
        </p:blipFill>
        <p:spPr>
          <a:xfrm>
            <a:off x="2937339" y="1992573"/>
            <a:ext cx="5887583" cy="3957765"/>
          </a:xfrm>
          <a:prstGeom prst="rect">
            <a:avLst/>
          </a:prstGeom>
        </p:spPr>
      </p:pic>
    </p:spTree>
    <p:extLst>
      <p:ext uri="{BB962C8B-B14F-4D97-AF65-F5344CB8AC3E}">
        <p14:creationId xmlns:p14="http://schemas.microsoft.com/office/powerpoint/2010/main" val="40580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Ciljevi i Terminiranje Kampanje</a:t>
            </a:r>
            <a:endParaRPr lang="en-US" dirty="0"/>
          </a:p>
        </p:txBody>
      </p:sp>
      <p:sp>
        <p:nvSpPr>
          <p:cNvPr id="4" name="Rectangle 3">
            <a:extLst>
              <a:ext uri="{FF2B5EF4-FFF2-40B4-BE49-F238E27FC236}">
                <a16:creationId xmlns:a16="http://schemas.microsoft.com/office/drawing/2014/main" id="{74A17E6D-7BAD-4A4D-B09F-9284E961E5ED}"/>
              </a:ext>
            </a:extLst>
          </p:cNvPr>
          <p:cNvSpPr/>
          <p:nvPr/>
        </p:nvSpPr>
        <p:spPr bwMode="auto">
          <a:xfrm>
            <a:off x="335104" y="1790711"/>
            <a:ext cx="11477281" cy="522310"/>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700"/>
              </a:lnSpc>
            </a:pPr>
            <a:r>
              <a:rPr lang="hr-HR" sz="2000" b="1" dirty="0">
                <a:solidFill>
                  <a:schemeClr val="accent4"/>
                </a:solidFill>
              </a:rPr>
              <a:t>Cilj prikupljanja sredstava</a:t>
            </a:r>
            <a:r>
              <a:rPr lang="en-US" sz="2000" b="1" dirty="0">
                <a:solidFill>
                  <a:schemeClr val="accent4"/>
                </a:solidFill>
              </a:rPr>
              <a:t>:  </a:t>
            </a:r>
            <a:r>
              <a:rPr lang="en-US" sz="2000" b="1" dirty="0">
                <a:solidFill>
                  <a:schemeClr val="bg1"/>
                </a:solidFill>
              </a:rPr>
              <a:t>US$300 </a:t>
            </a:r>
            <a:r>
              <a:rPr lang="hr-HR" sz="2000" b="1" dirty="0">
                <a:solidFill>
                  <a:schemeClr val="bg1"/>
                </a:solidFill>
              </a:rPr>
              <a:t>milijuna</a:t>
            </a:r>
            <a:endParaRPr kumimoji="0" lang="en-US" sz="2000" i="0" u="none" strike="noStrike" cap="none" normalizeH="0" dirty="0">
              <a:ln>
                <a:noFill/>
              </a:ln>
              <a:solidFill>
                <a:schemeClr val="bg1"/>
              </a:solidFill>
              <a:effectLst/>
              <a:ea typeface="ヒラギノ角ゴ Pro W3" pitchFamily="84" charset="-128"/>
            </a:endParaRPr>
          </a:p>
        </p:txBody>
      </p:sp>
      <p:sp>
        <p:nvSpPr>
          <p:cNvPr id="6" name="Rectangle 5">
            <a:extLst>
              <a:ext uri="{FF2B5EF4-FFF2-40B4-BE49-F238E27FC236}">
                <a16:creationId xmlns:a16="http://schemas.microsoft.com/office/drawing/2014/main" id="{5998D938-F4FE-4B1B-B861-5012D0C375C7}"/>
              </a:ext>
            </a:extLst>
          </p:cNvPr>
          <p:cNvSpPr/>
          <p:nvPr/>
        </p:nvSpPr>
        <p:spPr bwMode="auto">
          <a:xfrm>
            <a:off x="609600" y="2575876"/>
            <a:ext cx="2913089" cy="1368327"/>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hr-HR" sz="2000" b="1" dirty="0">
                <a:solidFill>
                  <a:schemeClr val="accent4"/>
                </a:solidFill>
              </a:rPr>
              <a:t>Povećanje učinka služenja</a:t>
            </a:r>
            <a:r>
              <a:rPr lang="en-US" sz="2000" b="1" dirty="0">
                <a:solidFill>
                  <a:schemeClr val="accent4"/>
                </a:solidFill>
              </a:rPr>
              <a:t> </a:t>
            </a:r>
          </a:p>
          <a:p>
            <a:pPr algn="ctr">
              <a:lnSpc>
                <a:spcPts val="2300"/>
              </a:lnSpc>
            </a:pPr>
            <a:r>
              <a:rPr lang="hr-HR" sz="1600" dirty="0">
                <a:solidFill>
                  <a:schemeClr val="bg1"/>
                </a:solidFill>
              </a:rPr>
              <a:t>na sadašnjim područjima</a:t>
            </a:r>
            <a:r>
              <a:rPr lang="en-US" sz="1600" dirty="0">
                <a:solidFill>
                  <a:schemeClr val="bg1"/>
                </a:solidFill>
              </a:rPr>
              <a:t>: </a:t>
            </a:r>
            <a:r>
              <a:rPr lang="hr-HR" sz="1600" dirty="0">
                <a:solidFill>
                  <a:schemeClr val="bg1"/>
                </a:solidFill>
              </a:rPr>
              <a:t>vid, mladi, prirodne katastrofe, humanitarna pomoć</a:t>
            </a:r>
            <a:endParaRPr lang="en-US" sz="1600" dirty="0">
              <a:solidFill>
                <a:schemeClr val="bg1"/>
              </a:solidFill>
            </a:endParaRPr>
          </a:p>
        </p:txBody>
      </p:sp>
      <p:sp>
        <p:nvSpPr>
          <p:cNvPr id="7" name="Rectangle 6">
            <a:extLst>
              <a:ext uri="{FF2B5EF4-FFF2-40B4-BE49-F238E27FC236}">
                <a16:creationId xmlns:a16="http://schemas.microsoft.com/office/drawing/2014/main" id="{F92EA960-1554-4E72-A2B5-3B7DD4253B6C}"/>
              </a:ext>
            </a:extLst>
          </p:cNvPr>
          <p:cNvSpPr/>
          <p:nvPr/>
        </p:nvSpPr>
        <p:spPr bwMode="auto">
          <a:xfrm>
            <a:off x="3717560" y="2575876"/>
            <a:ext cx="2863122"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hr-HR" sz="2000" b="1" dirty="0">
                <a:solidFill>
                  <a:schemeClr val="accent4"/>
                </a:solidFill>
              </a:rPr>
              <a:t>Borba protiv dijabetesa</a:t>
            </a:r>
            <a:r>
              <a:rPr lang="en-US" sz="2000" b="1" dirty="0">
                <a:solidFill>
                  <a:schemeClr val="accent4"/>
                </a:solidFill>
              </a:rPr>
              <a:t> </a:t>
            </a:r>
            <a:endParaRPr lang="en-US" sz="2000" b="1" dirty="0">
              <a:solidFill>
                <a:schemeClr val="bg1"/>
              </a:solidFill>
            </a:endParaRPr>
          </a:p>
          <a:p>
            <a:pPr algn="ctr">
              <a:lnSpc>
                <a:spcPts val="2300"/>
              </a:lnSpc>
            </a:pPr>
            <a:r>
              <a:rPr lang="hr-HR" sz="1600" dirty="0">
                <a:solidFill>
                  <a:schemeClr val="bg1"/>
                </a:solidFill>
              </a:rPr>
              <a:t>Smanjiti rasprostranjenost i</a:t>
            </a:r>
            <a:r>
              <a:rPr lang="en-US" sz="1600" dirty="0">
                <a:solidFill>
                  <a:schemeClr val="bg1"/>
                </a:solidFill>
              </a:rPr>
              <a:t> </a:t>
            </a:r>
            <a:r>
              <a:rPr lang="hr-HR" sz="1600" dirty="0">
                <a:solidFill>
                  <a:schemeClr val="bg1"/>
                </a:solidFill>
              </a:rPr>
              <a:t>poboljšati kvalitetu života dijabetičara</a:t>
            </a:r>
            <a:endParaRPr lang="en-US" sz="1600" dirty="0">
              <a:solidFill>
                <a:schemeClr val="bg1"/>
              </a:solidFill>
            </a:endParaRPr>
          </a:p>
        </p:txBody>
      </p:sp>
      <p:sp>
        <p:nvSpPr>
          <p:cNvPr id="8" name="Rectangle 7">
            <a:extLst>
              <a:ext uri="{FF2B5EF4-FFF2-40B4-BE49-F238E27FC236}">
                <a16:creationId xmlns:a16="http://schemas.microsoft.com/office/drawing/2014/main" id="{0E2DFC51-BE4C-4C58-B783-A0597FF4F8FC}"/>
              </a:ext>
            </a:extLst>
          </p:cNvPr>
          <p:cNvSpPr/>
          <p:nvPr/>
        </p:nvSpPr>
        <p:spPr bwMode="auto">
          <a:xfrm>
            <a:off x="6775553" y="2575876"/>
            <a:ext cx="5005687"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200"/>
              </a:lnSpc>
            </a:pPr>
            <a:r>
              <a:rPr lang="hr-HR" sz="2000" b="1" dirty="0">
                <a:solidFill>
                  <a:schemeClr val="accent4"/>
                </a:solidFill>
              </a:rPr>
              <a:t>Proširiti globalna područja</a:t>
            </a:r>
            <a:endParaRPr lang="en-US" sz="2000" b="1" dirty="0">
              <a:solidFill>
                <a:schemeClr val="accent4"/>
              </a:solidFill>
            </a:endParaRPr>
          </a:p>
          <a:p>
            <a:pPr algn="ctr">
              <a:lnSpc>
                <a:spcPts val="2200"/>
              </a:lnSpc>
            </a:pPr>
            <a:r>
              <a:rPr lang="hr-HR" sz="1600" dirty="0">
                <a:solidFill>
                  <a:schemeClr val="bg1"/>
                </a:solidFill>
              </a:rPr>
              <a:t>Identificirati i razviti nove načine </a:t>
            </a:r>
            <a:r>
              <a:rPr lang="en-US" sz="1600" dirty="0">
                <a:solidFill>
                  <a:schemeClr val="bg1"/>
                </a:solidFill>
              </a:rPr>
              <a:t> </a:t>
            </a:r>
            <a:r>
              <a:rPr lang="hr-HR" sz="1600" dirty="0">
                <a:solidFill>
                  <a:schemeClr val="bg1"/>
                </a:solidFill>
              </a:rPr>
              <a:t>pomoći našem Svijetu</a:t>
            </a:r>
            <a:r>
              <a:rPr lang="en-US" sz="1600" dirty="0">
                <a:solidFill>
                  <a:schemeClr val="bg1"/>
                </a:solidFill>
              </a:rPr>
              <a:t> </a:t>
            </a:r>
            <a:r>
              <a:rPr lang="hr-HR" sz="1600" dirty="0">
                <a:solidFill>
                  <a:schemeClr val="bg1"/>
                </a:solidFill>
              </a:rPr>
              <a:t>i njegovim najranjivijim stanovnicima</a:t>
            </a:r>
            <a:r>
              <a:rPr lang="en-US" sz="1600" dirty="0">
                <a:solidFill>
                  <a:schemeClr val="bg1"/>
                </a:solidFill>
              </a:rPr>
              <a:t> </a:t>
            </a:r>
            <a:r>
              <a:rPr lang="hr-HR" sz="1600" dirty="0">
                <a:solidFill>
                  <a:schemeClr val="bg1"/>
                </a:solidFill>
              </a:rPr>
              <a:t>na novim područjima</a:t>
            </a:r>
            <a:r>
              <a:rPr lang="en-US" sz="1600" dirty="0">
                <a:solidFill>
                  <a:schemeClr val="bg1"/>
                </a:solidFill>
              </a:rPr>
              <a:t>:</a:t>
            </a:r>
          </a:p>
          <a:p>
            <a:pPr algn="ctr">
              <a:lnSpc>
                <a:spcPts val="2200"/>
              </a:lnSpc>
            </a:pPr>
            <a:r>
              <a:rPr lang="hr-HR" sz="1600" dirty="0">
                <a:solidFill>
                  <a:schemeClr val="bg1"/>
                </a:solidFill>
              </a:rPr>
              <a:t>okoliš</a:t>
            </a:r>
            <a:r>
              <a:rPr lang="en-US" sz="1600" dirty="0">
                <a:solidFill>
                  <a:schemeClr val="bg1"/>
                </a:solidFill>
              </a:rPr>
              <a:t>,</a:t>
            </a:r>
            <a:r>
              <a:rPr lang="hr-HR" sz="1600" dirty="0">
                <a:solidFill>
                  <a:schemeClr val="bg1"/>
                </a:solidFill>
              </a:rPr>
              <a:t> karcinom kod djece</a:t>
            </a:r>
            <a:r>
              <a:rPr lang="en-US" sz="1600" dirty="0">
                <a:solidFill>
                  <a:schemeClr val="bg1"/>
                </a:solidFill>
              </a:rPr>
              <a:t>, </a:t>
            </a:r>
            <a:r>
              <a:rPr lang="hr-HR" sz="1600" dirty="0">
                <a:solidFill>
                  <a:schemeClr val="bg1"/>
                </a:solidFill>
              </a:rPr>
              <a:t>glad</a:t>
            </a:r>
            <a:endParaRPr lang="en-US" sz="1600" b="1" dirty="0">
              <a:solidFill>
                <a:schemeClr val="bg1"/>
              </a:solidFill>
            </a:endParaRPr>
          </a:p>
        </p:txBody>
      </p:sp>
      <p:sp>
        <p:nvSpPr>
          <p:cNvPr id="10" name="Rectangle 9">
            <a:extLst>
              <a:ext uri="{FF2B5EF4-FFF2-40B4-BE49-F238E27FC236}">
                <a16:creationId xmlns:a16="http://schemas.microsoft.com/office/drawing/2014/main" id="{8D914BA3-C11C-43D2-9514-DC18BA2A8EBE}"/>
              </a:ext>
            </a:extLst>
          </p:cNvPr>
          <p:cNvSpPr/>
          <p:nvPr/>
        </p:nvSpPr>
        <p:spPr bwMode="auto">
          <a:xfrm>
            <a:off x="2152153" y="4339185"/>
            <a:ext cx="7674332" cy="1957388"/>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500"/>
              </a:lnSpc>
            </a:pPr>
            <a:r>
              <a:rPr lang="hr-HR" sz="2000" b="1" dirty="0">
                <a:solidFill>
                  <a:schemeClr val="accent4"/>
                </a:solidFill>
              </a:rPr>
              <a:t>Terminiranje Kampanje</a:t>
            </a:r>
            <a:endParaRPr lang="en-US" sz="2000" b="1" dirty="0">
              <a:solidFill>
                <a:schemeClr val="accent4"/>
              </a:solidFill>
            </a:endParaRPr>
          </a:p>
          <a:p>
            <a:pPr algn="ctr">
              <a:lnSpc>
                <a:spcPts val="2500"/>
              </a:lnSpc>
            </a:pPr>
            <a:r>
              <a:rPr lang="hr-HR" sz="1600" dirty="0">
                <a:solidFill>
                  <a:schemeClr val="bg1"/>
                </a:solidFill>
              </a:rPr>
              <a:t>Donacije primljene za vrijeme</a:t>
            </a:r>
            <a:r>
              <a:rPr lang="en-US" sz="1600" dirty="0">
                <a:solidFill>
                  <a:schemeClr val="bg1"/>
                </a:solidFill>
              </a:rPr>
              <a:t> LCIF</a:t>
            </a:r>
            <a:r>
              <a:rPr lang="hr-HR" sz="1600" dirty="0">
                <a:solidFill>
                  <a:schemeClr val="bg1"/>
                </a:solidFill>
              </a:rPr>
              <a:t>-ove</a:t>
            </a:r>
            <a:r>
              <a:rPr lang="en-US" sz="1600" dirty="0">
                <a:solidFill>
                  <a:schemeClr val="bg1"/>
                </a:solidFill>
              </a:rPr>
              <a:t> 50</a:t>
            </a:r>
            <a:r>
              <a:rPr lang="hr-HR" sz="1600" dirty="0">
                <a:solidFill>
                  <a:schemeClr val="bg1"/>
                </a:solidFill>
              </a:rPr>
              <a:t>.</a:t>
            </a:r>
            <a:r>
              <a:rPr lang="en-US" sz="1600" dirty="0">
                <a:solidFill>
                  <a:schemeClr val="bg1"/>
                </a:solidFill>
              </a:rPr>
              <a:t> </a:t>
            </a:r>
            <a:r>
              <a:rPr lang="hr-HR" sz="1600" dirty="0">
                <a:solidFill>
                  <a:schemeClr val="bg1"/>
                </a:solidFill>
              </a:rPr>
              <a:t>obljetnice</a:t>
            </a:r>
            <a:r>
              <a:rPr lang="en-US" sz="1600" dirty="0">
                <a:solidFill>
                  <a:schemeClr val="bg1"/>
                </a:solidFill>
              </a:rPr>
              <a:t> </a:t>
            </a:r>
            <a:r>
              <a:rPr lang="hr-HR" sz="1600" dirty="0">
                <a:solidFill>
                  <a:schemeClr val="bg1"/>
                </a:solidFill>
              </a:rPr>
              <a:t>broje se u ukupan cilj prikupljanja sredstava</a:t>
            </a:r>
            <a:r>
              <a:rPr lang="en-US" sz="1600" dirty="0">
                <a:solidFill>
                  <a:schemeClr val="bg1"/>
                </a:solidFill>
              </a:rPr>
              <a:t>  </a:t>
            </a:r>
          </a:p>
          <a:p>
            <a:pPr algn="ctr">
              <a:lnSpc>
                <a:spcPts val="2500"/>
              </a:lnSpc>
            </a:pPr>
            <a:r>
              <a:rPr lang="hr-HR" sz="1600" dirty="0">
                <a:solidFill>
                  <a:schemeClr val="bg1"/>
                </a:solidFill>
              </a:rPr>
              <a:t>Kampanja je službeno pokrenuta na Konvenciji </a:t>
            </a:r>
            <a:r>
              <a:rPr lang="en-US" sz="1600" dirty="0">
                <a:solidFill>
                  <a:schemeClr val="bg1"/>
                </a:solidFill>
              </a:rPr>
              <a:t>Lions Clubs International </a:t>
            </a:r>
            <a:r>
              <a:rPr lang="hr-HR" sz="1600" dirty="0">
                <a:solidFill>
                  <a:schemeClr val="bg1"/>
                </a:solidFill>
              </a:rPr>
              <a:t>u</a:t>
            </a:r>
            <a:r>
              <a:rPr lang="en-US" sz="1600" dirty="0">
                <a:solidFill>
                  <a:schemeClr val="bg1"/>
                </a:solidFill>
              </a:rPr>
              <a:t> Las Vegas</a:t>
            </a:r>
            <a:r>
              <a:rPr lang="hr-HR" sz="1600" dirty="0">
                <a:solidFill>
                  <a:schemeClr val="bg1"/>
                </a:solidFill>
              </a:rPr>
              <a:t>u</a:t>
            </a:r>
            <a:r>
              <a:rPr lang="en-US" sz="1600" dirty="0">
                <a:solidFill>
                  <a:schemeClr val="bg1"/>
                </a:solidFill>
              </a:rPr>
              <a:t>, </a:t>
            </a:r>
            <a:r>
              <a:rPr lang="hr-HR" sz="1600" dirty="0">
                <a:solidFill>
                  <a:schemeClr val="bg1"/>
                </a:solidFill>
              </a:rPr>
              <a:t>u srpnju</a:t>
            </a:r>
            <a:r>
              <a:rPr lang="en-US" sz="1600" dirty="0">
                <a:solidFill>
                  <a:schemeClr val="bg1"/>
                </a:solidFill>
              </a:rPr>
              <a:t> 2018</a:t>
            </a:r>
            <a:r>
              <a:rPr lang="hr-HR" sz="1600" dirty="0">
                <a:solidFill>
                  <a:schemeClr val="bg1"/>
                </a:solidFill>
              </a:rPr>
              <a:t>.</a:t>
            </a:r>
            <a:r>
              <a:rPr lang="en-US" sz="1600" dirty="0">
                <a:solidFill>
                  <a:schemeClr val="bg1"/>
                </a:solidFill>
              </a:rPr>
              <a:t>, </a:t>
            </a:r>
            <a:r>
              <a:rPr lang="hr-HR" sz="1600" dirty="0">
                <a:solidFill>
                  <a:schemeClr val="bg1"/>
                </a:solidFill>
              </a:rPr>
              <a:t>i traje slijedeće tri </a:t>
            </a:r>
            <a:r>
              <a:rPr lang="en-US" sz="1600" dirty="0">
                <a:solidFill>
                  <a:schemeClr val="bg1"/>
                </a:solidFill>
              </a:rPr>
              <a:t> </a:t>
            </a:r>
            <a:r>
              <a:rPr lang="hr-HR" sz="1600" dirty="0">
                <a:solidFill>
                  <a:schemeClr val="bg1"/>
                </a:solidFill>
              </a:rPr>
              <a:t>fiskalne godine</a:t>
            </a:r>
            <a:endParaRPr kumimoji="0" lang="en-US" sz="1600" i="0" u="none" strike="noStrike" cap="none" normalizeH="0" dirty="0">
              <a:ln>
                <a:noFill/>
              </a:ln>
              <a:solidFill>
                <a:schemeClr val="bg1"/>
              </a:solidFill>
              <a:effectLst/>
              <a:ea typeface="ヒラギノ角ゴ Pro W3" pitchFamily="84" charset="-128"/>
            </a:endParaRPr>
          </a:p>
        </p:txBody>
      </p:sp>
    </p:spTree>
    <p:extLst>
      <p:ext uri="{BB962C8B-B14F-4D97-AF65-F5344CB8AC3E}">
        <p14:creationId xmlns:p14="http://schemas.microsoft.com/office/powerpoint/2010/main" val="424728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DAB3-8407-43E8-A5A4-6C2382F2665D}"/>
              </a:ext>
            </a:extLst>
          </p:cNvPr>
          <p:cNvSpPr>
            <a:spLocks noGrp="1"/>
          </p:cNvSpPr>
          <p:nvPr>
            <p:ph type="title"/>
          </p:nvPr>
        </p:nvSpPr>
        <p:spPr/>
        <p:txBody>
          <a:bodyPr>
            <a:normAutofit fontScale="90000"/>
          </a:bodyPr>
          <a:lstStyle/>
          <a:p>
            <a:r>
              <a:rPr lang="hr-HR" dirty="0"/>
              <a:t>Predmet vrijedan jake podrške</a:t>
            </a:r>
            <a:endParaRPr lang="en-US" dirty="0"/>
          </a:p>
        </p:txBody>
      </p:sp>
      <p:sp>
        <p:nvSpPr>
          <p:cNvPr id="46" name="Rounded Rectangle 45"/>
          <p:cNvSpPr/>
          <p:nvPr/>
        </p:nvSpPr>
        <p:spPr bwMode="auto">
          <a:xfrm>
            <a:off x="329046" y="3445756"/>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Svijet u potrebi</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47" name="Rounded Rectangle 46"/>
          <p:cNvSpPr/>
          <p:nvPr/>
        </p:nvSpPr>
        <p:spPr bwMode="auto">
          <a:xfrm>
            <a:off x="2119746" y="341048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Naša povijest</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48" name="Rounded Rectangle 47"/>
          <p:cNvSpPr/>
          <p:nvPr/>
        </p:nvSpPr>
        <p:spPr bwMode="auto">
          <a:xfrm>
            <a:off x="3948545" y="3445757"/>
            <a:ext cx="1404503"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Odgovor </a:t>
            </a:r>
            <a:r>
              <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rPr>
              <a:t>Lions</a:t>
            </a: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a</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49" name="Rounded Rectangle 48"/>
          <p:cNvSpPr/>
          <p:nvPr/>
        </p:nvSpPr>
        <p:spPr bwMode="auto">
          <a:xfrm>
            <a:off x="5952696" y="3398612"/>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Borba protiv</a:t>
            </a:r>
            <a:r>
              <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dijabetesa</a:t>
            </a:r>
            <a:endPar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50" name="Rounded Rectangle 49"/>
          <p:cNvSpPr/>
          <p:nvPr/>
        </p:nvSpPr>
        <p:spPr bwMode="auto">
          <a:xfrm>
            <a:off x="5372900" y="5363215"/>
            <a:ext cx="4694242"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Proširenje</a:t>
            </a:r>
            <a:r>
              <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globalnih područja</a:t>
            </a:r>
            <a:endPar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glad</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okoliš</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karcinom kod djece</a:t>
            </a:r>
            <a:endPar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51" name="Rounded Rectangle 50"/>
          <p:cNvSpPr/>
          <p:nvPr/>
        </p:nvSpPr>
        <p:spPr bwMode="auto">
          <a:xfrm>
            <a:off x="10067142" y="339861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Poziv na akciju</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cxnSp>
        <p:nvCxnSpPr>
          <p:cNvPr id="54" name="Straight Arrow Connector 53"/>
          <p:cNvCxnSpPr/>
          <p:nvPr/>
        </p:nvCxnSpPr>
        <p:spPr bwMode="auto">
          <a:xfrm>
            <a:off x="3386394" y="4039451"/>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5" name="Straight Arrow Connector 54"/>
          <p:cNvCxnSpPr/>
          <p:nvPr/>
        </p:nvCxnSpPr>
        <p:spPr bwMode="auto">
          <a:xfrm>
            <a:off x="5372899" y="4016266"/>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6" name="Straight Arrow Connector 55"/>
          <p:cNvCxnSpPr/>
          <p:nvPr/>
        </p:nvCxnSpPr>
        <p:spPr bwMode="auto">
          <a:xfrm>
            <a:off x="9710741" y="4004394"/>
            <a:ext cx="356401" cy="0"/>
          </a:xfrm>
          <a:prstGeom prst="straightConnector1">
            <a:avLst/>
          </a:prstGeom>
          <a:noFill/>
          <a:ln w="9525" cap="flat" cmpd="sng" algn="ctr">
            <a:solidFill>
              <a:srgbClr val="0A5496"/>
            </a:solidFill>
            <a:prstDash val="solid"/>
            <a:headEnd type="none" w="med" len="med"/>
            <a:tailEnd type="triangle"/>
          </a:ln>
          <a:effectLst/>
        </p:spPr>
      </p:cxnSp>
      <p:sp>
        <p:nvSpPr>
          <p:cNvPr id="57" name="Plus 56"/>
          <p:cNvSpPr/>
          <p:nvPr/>
        </p:nvSpPr>
        <p:spPr bwMode="auto">
          <a:xfrm>
            <a:off x="7443354" y="4732192"/>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ea typeface="ヒラギノ角ゴ Pro W3" pitchFamily="84" charset="-128"/>
            </a:endParaRPr>
          </a:p>
        </p:txBody>
      </p:sp>
      <p:sp>
        <p:nvSpPr>
          <p:cNvPr id="58" name="Plus 57"/>
          <p:cNvSpPr/>
          <p:nvPr/>
        </p:nvSpPr>
        <p:spPr bwMode="auto">
          <a:xfrm>
            <a:off x="7443354" y="2710970"/>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ea typeface="ヒラギノ角ゴ Pro W3" pitchFamily="84" charset="-128"/>
            </a:endParaRPr>
          </a:p>
        </p:txBody>
      </p:sp>
      <p:sp>
        <p:nvSpPr>
          <p:cNvPr id="73" name="Rounded Rectangle 72"/>
          <p:cNvSpPr/>
          <p:nvPr/>
        </p:nvSpPr>
        <p:spPr bwMode="auto">
          <a:xfrm>
            <a:off x="5650523" y="1352150"/>
            <a:ext cx="406021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Povećanje učinka služenja</a:t>
            </a:r>
            <a:endPar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lang="hr-HR" sz="2000" i="1" kern="0" dirty="0">
                <a:solidFill>
                  <a:srgbClr val="0A5496"/>
                </a:solidFill>
                <a:latin typeface="Segoe UI Semibold"/>
                <a:ea typeface="ヒラギノ角ゴ Pro W3" pitchFamily="84" charset="-128"/>
              </a:rPr>
              <a:t>m</a:t>
            </a:r>
            <a:r>
              <a:rPr kumimoji="0" lang="hr-HR" sz="2000" b="0" i="1" u="none" strike="noStrike" kern="0" cap="none" spc="0" normalizeH="0" baseline="0" noProof="0" dirty="0" err="1">
                <a:ln>
                  <a:noFill/>
                </a:ln>
                <a:solidFill>
                  <a:srgbClr val="0A5496"/>
                </a:solidFill>
                <a:effectLst/>
                <a:uLnTx/>
                <a:uFillTx/>
                <a:latin typeface="Segoe UI Semibold"/>
                <a:ea typeface="ヒラギノ角ゴ Pro W3" pitchFamily="84" charset="-128"/>
              </a:rPr>
              <a:t>ladi</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vid</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katastrofe</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endPar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endParaRP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opće humanitarno</a:t>
            </a:r>
            <a:endPar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cxnSp>
        <p:nvCxnSpPr>
          <p:cNvPr id="18" name="Straight Arrow Connector 17"/>
          <p:cNvCxnSpPr/>
          <p:nvPr/>
        </p:nvCxnSpPr>
        <p:spPr bwMode="auto">
          <a:xfrm>
            <a:off x="1595694" y="4039451"/>
            <a:ext cx="531799" cy="0"/>
          </a:xfrm>
          <a:prstGeom prst="straightConnector1">
            <a:avLst/>
          </a:prstGeom>
          <a:noFill/>
          <a:ln w="9525" cap="flat" cmpd="sng" algn="ctr">
            <a:solidFill>
              <a:srgbClr val="0A5496"/>
            </a:solidFill>
            <a:prstDash val="solid"/>
            <a:headEnd type="none" w="med" len="med"/>
            <a:tailEnd type="triangle"/>
          </a:ln>
          <a:effectLst/>
        </p:spPr>
      </p:cxnSp>
    </p:spTree>
    <p:extLst>
      <p:ext uri="{BB962C8B-B14F-4D97-AF65-F5344CB8AC3E}">
        <p14:creationId xmlns:p14="http://schemas.microsoft.com/office/powerpoint/2010/main" val="584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546" y="197233"/>
            <a:ext cx="5889570" cy="989850"/>
          </a:xfrm>
        </p:spPr>
        <p:txBody>
          <a:bodyPr>
            <a:normAutofit/>
          </a:bodyPr>
          <a:lstStyle/>
          <a:p>
            <a:r>
              <a:rPr lang="en-US" dirty="0"/>
              <a:t>LCIF</a:t>
            </a:r>
            <a:r>
              <a:rPr lang="hr-HR" dirty="0"/>
              <a:t>-ovo</a:t>
            </a:r>
            <a:r>
              <a:rPr lang="en-US" dirty="0"/>
              <a:t> </a:t>
            </a:r>
            <a:r>
              <a:rPr lang="hr-HR" dirty="0"/>
              <a:t>putovanje</a:t>
            </a:r>
            <a:endParaRPr lang="en-US" dirty="0"/>
          </a:p>
        </p:txBody>
      </p:sp>
      <p:sp>
        <p:nvSpPr>
          <p:cNvPr id="4" name="Content Placeholder 3"/>
          <p:cNvSpPr>
            <a:spLocks noGrp="1"/>
          </p:cNvSpPr>
          <p:nvPr>
            <p:ph idx="1"/>
          </p:nvPr>
        </p:nvSpPr>
        <p:spPr>
          <a:xfrm>
            <a:off x="2031999" y="3081867"/>
            <a:ext cx="8049845" cy="3776133"/>
          </a:xfrm>
        </p:spPr>
        <p:txBody>
          <a:bodyPr numCol="2">
            <a:noAutofit/>
          </a:bodyPr>
          <a:lstStyle/>
          <a:p>
            <a:r>
              <a:rPr lang="hr-HR" sz="2200" dirty="0"/>
              <a:t>Jedan fokus</a:t>
            </a:r>
            <a:endParaRPr lang="en-US" sz="2200" dirty="0"/>
          </a:p>
          <a:p>
            <a:r>
              <a:rPr lang="hr-HR" sz="2200" dirty="0"/>
              <a:t>Područje vida</a:t>
            </a:r>
            <a:endParaRPr lang="en-US" sz="2200" dirty="0"/>
          </a:p>
          <a:p>
            <a:r>
              <a:rPr lang="hr-HR" sz="2200" dirty="0"/>
              <a:t>Prikupljanje sredstava za druga područja posebno</a:t>
            </a:r>
            <a:endParaRPr lang="en-US" sz="2200" dirty="0"/>
          </a:p>
          <a:p>
            <a:r>
              <a:rPr lang="hr-HR" sz="2200" dirty="0"/>
              <a:t>Nakon kampanje prikupljanje se smanjilo</a:t>
            </a:r>
            <a:endParaRPr lang="en-US" sz="2200" dirty="0"/>
          </a:p>
          <a:p>
            <a:endParaRPr lang="en-US" sz="2200" dirty="0"/>
          </a:p>
          <a:p>
            <a:endParaRPr lang="en-US" sz="2200" dirty="0"/>
          </a:p>
          <a:p>
            <a:pPr marL="0" indent="0">
              <a:buNone/>
            </a:pPr>
            <a:endParaRPr lang="en-US" sz="2200" dirty="0"/>
          </a:p>
          <a:p>
            <a:r>
              <a:rPr lang="hr-HR" sz="2200" dirty="0"/>
              <a:t>Proširen fokus</a:t>
            </a:r>
            <a:endParaRPr lang="en-US" sz="2200" dirty="0"/>
          </a:p>
          <a:p>
            <a:r>
              <a:rPr lang="hr-HR" sz="2200" dirty="0"/>
              <a:t>Povezivanje područja</a:t>
            </a:r>
            <a:endParaRPr lang="en-US" sz="2200" dirty="0"/>
          </a:p>
          <a:p>
            <a:r>
              <a:rPr lang="hr-HR" sz="2200" dirty="0"/>
              <a:t>Prikupljanje sredstava</a:t>
            </a:r>
            <a:r>
              <a:rPr lang="en-US" sz="2200" dirty="0"/>
              <a:t> </a:t>
            </a:r>
            <a:r>
              <a:rPr lang="hr-HR" sz="2200" dirty="0"/>
              <a:t>uključuje sva područja</a:t>
            </a:r>
            <a:r>
              <a:rPr lang="en-US" sz="2200" dirty="0"/>
              <a:t> LCIF</a:t>
            </a:r>
            <a:r>
              <a:rPr lang="hr-HR" sz="2200" dirty="0"/>
              <a:t>-a</a:t>
            </a:r>
            <a:endParaRPr lang="en-US" sz="2200" dirty="0"/>
          </a:p>
          <a:p>
            <a:r>
              <a:rPr lang="hr-HR" sz="2200" dirty="0"/>
              <a:t>Nakon kampanje</a:t>
            </a:r>
            <a:r>
              <a:rPr lang="en-US" sz="2200" dirty="0"/>
              <a:t> </a:t>
            </a:r>
            <a:r>
              <a:rPr lang="hr-HR" sz="2200" dirty="0"/>
              <a:t>prikupljanje ostaje na povećanoj razini</a:t>
            </a:r>
            <a:r>
              <a:rPr lang="en-US" sz="2200" dirty="0"/>
              <a:t> – </a:t>
            </a:r>
            <a:r>
              <a:rPr lang="hr-HR" sz="2200" dirty="0"/>
              <a:t>prekretnica za</a:t>
            </a:r>
            <a:r>
              <a:rPr lang="en-US" sz="2200" dirty="0"/>
              <a:t> LCIF</a:t>
            </a:r>
          </a:p>
          <a:p>
            <a:r>
              <a:rPr lang="hr-HR" sz="2200" dirty="0"/>
              <a:t>Perspektiva revolucioniranja kulture</a:t>
            </a:r>
            <a:endParaRPr lang="en-US" sz="2200" dirty="0"/>
          </a:p>
        </p:txBody>
      </p:sp>
      <p:pic>
        <p:nvPicPr>
          <p:cNvPr id="6" name="Picture 5"/>
          <p:cNvPicPr>
            <a:picLocks noChangeAspect="1"/>
          </p:cNvPicPr>
          <p:nvPr/>
        </p:nvPicPr>
        <p:blipFill>
          <a:blip r:embed="rId3"/>
          <a:stretch>
            <a:fillRect/>
          </a:stretch>
        </p:blipFill>
        <p:spPr>
          <a:xfrm>
            <a:off x="6283147" y="1194667"/>
            <a:ext cx="2544969" cy="1710785"/>
          </a:xfrm>
          <a:prstGeom prst="rect">
            <a:avLst/>
          </a:prstGeom>
        </p:spPr>
      </p:pic>
      <p:cxnSp>
        <p:nvCxnSpPr>
          <p:cNvPr id="8" name="Straight Connector 7"/>
          <p:cNvCxnSpPr/>
          <p:nvPr/>
        </p:nvCxnSpPr>
        <p:spPr>
          <a:xfrm>
            <a:off x="5883331" y="1611583"/>
            <a:ext cx="0" cy="471301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852" y="1190584"/>
            <a:ext cx="2843602" cy="1710785"/>
          </a:xfrm>
          <a:prstGeom prst="rect">
            <a:avLst/>
          </a:prstGeom>
        </p:spPr>
      </p:pic>
    </p:spTree>
    <p:extLst>
      <p:ext uri="{BB962C8B-B14F-4D97-AF65-F5344CB8AC3E}">
        <p14:creationId xmlns:p14="http://schemas.microsoft.com/office/powerpoint/2010/main" val="41171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Individualna priznanja</a:t>
            </a:r>
            <a:endParaRPr lang="en-US" dirty="0"/>
          </a:p>
        </p:txBody>
      </p:sp>
      <p:sp>
        <p:nvSpPr>
          <p:cNvPr id="6" name="Right Arrow 5"/>
          <p:cNvSpPr/>
          <p:nvPr/>
        </p:nvSpPr>
        <p:spPr>
          <a:xfrm>
            <a:off x="4411362" y="2087746"/>
            <a:ext cx="3237470" cy="7477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accent1"/>
                </a:solidFill>
              </a:rPr>
              <a:t>Priznanje može biti</a:t>
            </a:r>
            <a:r>
              <a:rPr lang="en-US" sz="2000" b="1" dirty="0">
                <a:solidFill>
                  <a:schemeClr val="accent1"/>
                </a:solidFill>
              </a:rPr>
              <a:t>…</a:t>
            </a:r>
          </a:p>
        </p:txBody>
      </p:sp>
      <p:sp>
        <p:nvSpPr>
          <p:cNvPr id="7" name="Title 1"/>
          <p:cNvSpPr txBox="1">
            <a:spLocks/>
          </p:cNvSpPr>
          <p:nvPr/>
        </p:nvSpPr>
        <p:spPr>
          <a:xfrm>
            <a:off x="914400" y="2668746"/>
            <a:ext cx="3591339" cy="69059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Za jednokratne</a:t>
            </a:r>
            <a:r>
              <a:rPr lang="en-US" sz="2000" dirty="0">
                <a:solidFill>
                  <a:schemeClr val="bg1">
                    <a:lumMod val="50000"/>
                  </a:schemeClr>
                </a:solidFill>
              </a:rPr>
              <a:t> </a:t>
            </a:r>
            <a:r>
              <a:rPr lang="hr-HR" sz="2000" dirty="0">
                <a:solidFill>
                  <a:schemeClr val="bg1">
                    <a:lumMod val="50000"/>
                  </a:schemeClr>
                </a:solidFill>
              </a:rPr>
              <a:t>donacije</a:t>
            </a:r>
            <a:r>
              <a:rPr lang="en-US" sz="2000" dirty="0">
                <a:solidFill>
                  <a:schemeClr val="bg1">
                    <a:lumMod val="50000"/>
                  </a:schemeClr>
                </a:solidFill>
              </a:rPr>
              <a:t>, </a:t>
            </a:r>
            <a:r>
              <a:rPr lang="hr-HR" sz="2000" dirty="0">
                <a:solidFill>
                  <a:schemeClr val="bg1">
                    <a:lumMod val="50000"/>
                  </a:schemeClr>
                </a:solidFill>
              </a:rPr>
              <a:t>mjesečne ili</a:t>
            </a:r>
            <a:r>
              <a:rPr lang="en-US" sz="2000" dirty="0">
                <a:solidFill>
                  <a:schemeClr val="bg1">
                    <a:lumMod val="50000"/>
                  </a:schemeClr>
                </a:solidFill>
              </a:rPr>
              <a:t> </a:t>
            </a:r>
            <a:r>
              <a:rPr lang="hr-HR" sz="2000" dirty="0">
                <a:solidFill>
                  <a:schemeClr val="bg1">
                    <a:lumMod val="50000"/>
                  </a:schemeClr>
                </a:solidFill>
              </a:rPr>
              <a:t>obećane donacije</a:t>
            </a:r>
            <a:endParaRPr lang="en-US" sz="2000" dirty="0">
              <a:solidFill>
                <a:schemeClr val="bg1">
                  <a:lumMod val="50000"/>
                </a:schemeClr>
              </a:solidFill>
            </a:endParaRPr>
          </a:p>
        </p:txBody>
      </p:sp>
      <p:sp>
        <p:nvSpPr>
          <p:cNvPr id="8" name="Title 1"/>
          <p:cNvSpPr txBox="1">
            <a:spLocks/>
          </p:cNvSpPr>
          <p:nvPr/>
        </p:nvSpPr>
        <p:spPr>
          <a:xfrm>
            <a:off x="-196564" y="1311757"/>
            <a:ext cx="4727462"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hr-HR" sz="3200" dirty="0"/>
              <a:t>Ukupni iznos</a:t>
            </a:r>
            <a:r>
              <a:rPr lang="en-US" sz="3200" dirty="0"/>
              <a:t> </a:t>
            </a:r>
            <a:r>
              <a:rPr lang="hr-HR" sz="3200" dirty="0"/>
              <a:t>donacije</a:t>
            </a:r>
            <a:endParaRPr lang="en-US" sz="3200" dirty="0"/>
          </a:p>
        </p:txBody>
      </p:sp>
      <p:sp>
        <p:nvSpPr>
          <p:cNvPr id="9" name="Title 1"/>
          <p:cNvSpPr txBox="1">
            <a:spLocks/>
          </p:cNvSpPr>
          <p:nvPr/>
        </p:nvSpPr>
        <p:spPr>
          <a:xfrm>
            <a:off x="342694" y="3152224"/>
            <a:ext cx="4727462"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hr-HR" sz="3200" dirty="0"/>
              <a:t>Trajni nalog</a:t>
            </a:r>
            <a:endParaRPr lang="en-US" sz="3200" dirty="0"/>
          </a:p>
        </p:txBody>
      </p:sp>
      <p:sp>
        <p:nvSpPr>
          <p:cNvPr id="10" name="Title 1"/>
          <p:cNvSpPr txBox="1">
            <a:spLocks/>
          </p:cNvSpPr>
          <p:nvPr/>
        </p:nvSpPr>
        <p:spPr>
          <a:xfrm>
            <a:off x="7752522" y="2186102"/>
            <a:ext cx="4266671"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Značke</a:t>
            </a:r>
            <a:r>
              <a:rPr lang="fr-FR" sz="2000" dirty="0">
                <a:solidFill>
                  <a:schemeClr val="bg1">
                    <a:lumMod val="50000"/>
                  </a:schemeClr>
                </a:solidFill>
              </a:rPr>
              <a:t>, </a:t>
            </a:r>
            <a:r>
              <a:rPr lang="fr-FR" sz="2000" dirty="0" err="1">
                <a:solidFill>
                  <a:schemeClr val="bg1">
                    <a:lumMod val="50000"/>
                  </a:schemeClr>
                </a:solidFill>
              </a:rPr>
              <a:t>potvrde</a:t>
            </a:r>
            <a:r>
              <a:rPr lang="fr-FR" sz="2000" dirty="0">
                <a:solidFill>
                  <a:schemeClr val="bg1">
                    <a:lumMod val="50000"/>
                  </a:schemeClr>
                </a:solidFill>
              </a:rPr>
              <a:t>, </a:t>
            </a:r>
            <a:r>
              <a:rPr lang="fr-FR" sz="2000" dirty="0" err="1">
                <a:solidFill>
                  <a:schemeClr val="bg1">
                    <a:lumMod val="50000"/>
                  </a:schemeClr>
                </a:solidFill>
              </a:rPr>
              <a:t>plakete</a:t>
            </a:r>
            <a:r>
              <a:rPr lang="fr-FR" sz="2000" dirty="0">
                <a:solidFill>
                  <a:schemeClr val="bg1">
                    <a:lumMod val="50000"/>
                  </a:schemeClr>
                </a:solidFill>
              </a:rPr>
              <a:t>, </a:t>
            </a:r>
            <a:r>
              <a:rPr lang="fr-FR" sz="2000" dirty="0" err="1">
                <a:solidFill>
                  <a:schemeClr val="bg1">
                    <a:lumMod val="50000"/>
                  </a:schemeClr>
                </a:solidFill>
              </a:rPr>
              <a:t>javne</a:t>
            </a:r>
            <a:r>
              <a:rPr lang="fr-FR" sz="2000" dirty="0">
                <a:solidFill>
                  <a:schemeClr val="bg1">
                    <a:lumMod val="50000"/>
                  </a:schemeClr>
                </a:solidFill>
              </a:rPr>
              <a:t> </a:t>
            </a:r>
            <a:r>
              <a:rPr lang="fr-FR" sz="2000" dirty="0" err="1">
                <a:solidFill>
                  <a:schemeClr val="bg1">
                    <a:lumMod val="50000"/>
                  </a:schemeClr>
                </a:solidFill>
              </a:rPr>
              <a:t>prezentacije</a:t>
            </a:r>
            <a:r>
              <a:rPr lang="fr-FR" sz="2000" dirty="0">
                <a:solidFill>
                  <a:schemeClr val="bg1">
                    <a:lumMod val="50000"/>
                  </a:schemeClr>
                </a:solidFill>
              </a:rPr>
              <a:t>, </a:t>
            </a:r>
            <a:r>
              <a:rPr lang="fr-FR" sz="2000" dirty="0" err="1">
                <a:solidFill>
                  <a:schemeClr val="bg1">
                    <a:lumMod val="50000"/>
                  </a:schemeClr>
                </a:solidFill>
              </a:rPr>
              <a:t>druge</a:t>
            </a:r>
            <a:r>
              <a:rPr lang="fr-FR" sz="2000" dirty="0">
                <a:solidFill>
                  <a:schemeClr val="bg1">
                    <a:lumMod val="50000"/>
                  </a:schemeClr>
                </a:solidFill>
              </a:rPr>
              <a:t> </a:t>
            </a:r>
            <a:r>
              <a:rPr lang="fr-FR" sz="2000" dirty="0" err="1">
                <a:solidFill>
                  <a:schemeClr val="bg1">
                    <a:lumMod val="50000"/>
                  </a:schemeClr>
                </a:solidFill>
              </a:rPr>
              <a:t>mogućnosti</a:t>
            </a:r>
            <a:endParaRPr lang="en-US" sz="2000" dirty="0">
              <a:solidFill>
                <a:schemeClr val="bg1">
                  <a:lumMod val="50000"/>
                </a:schemeClr>
              </a:solidFill>
            </a:endParaRPr>
          </a:p>
        </p:txBody>
      </p:sp>
      <p:sp>
        <p:nvSpPr>
          <p:cNvPr id="11" name="Right Arrow 10"/>
          <p:cNvSpPr/>
          <p:nvPr/>
        </p:nvSpPr>
        <p:spPr>
          <a:xfrm>
            <a:off x="4411362" y="3688688"/>
            <a:ext cx="3237470" cy="7477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accent1"/>
                </a:solidFill>
              </a:rPr>
              <a:t>Priznanje može biti</a:t>
            </a:r>
            <a:r>
              <a:rPr lang="en-US" sz="2000" b="1" dirty="0">
                <a:solidFill>
                  <a:schemeClr val="accent1"/>
                </a:solidFill>
              </a:rPr>
              <a:t>…</a:t>
            </a:r>
          </a:p>
        </p:txBody>
      </p:sp>
      <p:sp>
        <p:nvSpPr>
          <p:cNvPr id="12" name="Title 1"/>
          <p:cNvSpPr txBox="1">
            <a:spLocks/>
          </p:cNvSpPr>
          <p:nvPr/>
        </p:nvSpPr>
        <p:spPr>
          <a:xfrm>
            <a:off x="914400" y="4487486"/>
            <a:ext cx="3591339" cy="69059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Za automatsko ponavljanje donacija</a:t>
            </a:r>
            <a:r>
              <a:rPr lang="en-US" sz="2000" dirty="0">
                <a:solidFill>
                  <a:schemeClr val="bg1">
                    <a:lumMod val="50000"/>
                  </a:schemeClr>
                </a:solidFill>
              </a:rPr>
              <a:t> </a:t>
            </a:r>
          </a:p>
        </p:txBody>
      </p:sp>
      <p:sp>
        <p:nvSpPr>
          <p:cNvPr id="13" name="Title 1"/>
          <p:cNvSpPr txBox="1">
            <a:spLocks/>
          </p:cNvSpPr>
          <p:nvPr/>
        </p:nvSpPr>
        <p:spPr>
          <a:xfrm>
            <a:off x="7752522" y="3717277"/>
            <a:ext cx="4266671"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Značke</a:t>
            </a:r>
            <a:r>
              <a:rPr lang="fr-FR" sz="2000" dirty="0">
                <a:solidFill>
                  <a:schemeClr val="bg1">
                    <a:lumMod val="50000"/>
                  </a:schemeClr>
                </a:solidFill>
              </a:rPr>
              <a:t>,</a:t>
            </a:r>
            <a:r>
              <a:rPr lang="hr-HR" sz="2000" dirty="0">
                <a:solidFill>
                  <a:schemeClr val="bg1">
                    <a:lumMod val="50000"/>
                  </a:schemeClr>
                </a:solidFill>
              </a:rPr>
              <a:t> mape</a:t>
            </a:r>
            <a:r>
              <a:rPr lang="fr-FR" sz="2000" dirty="0">
                <a:solidFill>
                  <a:schemeClr val="bg1">
                    <a:lumMod val="50000"/>
                  </a:schemeClr>
                </a:solidFill>
              </a:rPr>
              <a:t>, </a:t>
            </a:r>
            <a:r>
              <a:rPr lang="hr-HR" sz="2000" dirty="0">
                <a:solidFill>
                  <a:schemeClr val="bg1">
                    <a:lumMod val="50000"/>
                  </a:schemeClr>
                </a:solidFill>
              </a:rPr>
              <a:t>galanterija</a:t>
            </a:r>
            <a:r>
              <a:rPr lang="fr-FR" sz="2000" dirty="0">
                <a:solidFill>
                  <a:schemeClr val="bg1">
                    <a:lumMod val="50000"/>
                  </a:schemeClr>
                </a:solidFill>
              </a:rPr>
              <a:t>, </a:t>
            </a:r>
            <a:r>
              <a:rPr lang="hr-HR" sz="2000" dirty="0">
                <a:solidFill>
                  <a:schemeClr val="bg1">
                    <a:lumMod val="50000"/>
                  </a:schemeClr>
                </a:solidFill>
              </a:rPr>
              <a:t>torbe</a:t>
            </a:r>
            <a:r>
              <a:rPr lang="fr-FR" sz="2000" dirty="0">
                <a:solidFill>
                  <a:schemeClr val="bg1">
                    <a:lumMod val="50000"/>
                  </a:schemeClr>
                </a:solidFill>
              </a:rPr>
              <a:t>, </a:t>
            </a:r>
            <a:r>
              <a:rPr lang="hr-HR" sz="2000" dirty="0">
                <a:solidFill>
                  <a:schemeClr val="bg1">
                    <a:lumMod val="50000"/>
                  </a:schemeClr>
                </a:solidFill>
              </a:rPr>
              <a:t>bilježnice</a:t>
            </a:r>
            <a:r>
              <a:rPr lang="fr-FR" sz="2000" dirty="0">
                <a:solidFill>
                  <a:schemeClr val="bg1">
                    <a:lumMod val="50000"/>
                  </a:schemeClr>
                </a:solidFill>
              </a:rPr>
              <a:t>, </a:t>
            </a:r>
            <a:r>
              <a:rPr lang="hr-HR" sz="2000" dirty="0">
                <a:solidFill>
                  <a:schemeClr val="bg1">
                    <a:lumMod val="50000"/>
                  </a:schemeClr>
                </a:solidFill>
              </a:rPr>
              <a:t>krigle</a:t>
            </a:r>
            <a:r>
              <a:rPr lang="fr-FR" sz="2000" dirty="0">
                <a:solidFill>
                  <a:schemeClr val="bg1">
                    <a:lumMod val="50000"/>
                  </a:schemeClr>
                </a:solidFill>
              </a:rPr>
              <a:t>, </a:t>
            </a:r>
            <a:r>
              <a:rPr lang="hr-HR" sz="2000" dirty="0">
                <a:solidFill>
                  <a:schemeClr val="bg1">
                    <a:lumMod val="50000"/>
                  </a:schemeClr>
                </a:solidFill>
              </a:rPr>
              <a:t>drugi pokloni</a:t>
            </a:r>
            <a:endParaRPr lang="en-US" sz="2000" dirty="0">
              <a:solidFill>
                <a:schemeClr val="bg1">
                  <a:lumMod val="50000"/>
                </a:schemeClr>
              </a:solidFill>
            </a:endParaRPr>
          </a:p>
        </p:txBody>
      </p:sp>
      <p:sp>
        <p:nvSpPr>
          <p:cNvPr id="14" name="Rounded Rectangle 13"/>
          <p:cNvSpPr/>
          <p:nvPr/>
        </p:nvSpPr>
        <p:spPr>
          <a:xfrm>
            <a:off x="1989437" y="5399903"/>
            <a:ext cx="6697363" cy="95743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accent1"/>
                </a:solidFill>
              </a:rPr>
              <a:t>Razine priznanja za članstvo</a:t>
            </a:r>
            <a:endParaRPr lang="en-US" sz="2000" b="1" dirty="0">
              <a:solidFill>
                <a:schemeClr val="accent1"/>
              </a:solidFill>
            </a:endParaRPr>
          </a:p>
          <a:p>
            <a:pPr algn="ctr"/>
            <a:r>
              <a:rPr lang="hr-HR" sz="2000" dirty="0">
                <a:solidFill>
                  <a:schemeClr val="accent1"/>
                </a:solidFill>
              </a:rPr>
              <a:t>Biti će objavljene za donacije od</a:t>
            </a:r>
            <a:r>
              <a:rPr lang="en-US" sz="2000" dirty="0">
                <a:solidFill>
                  <a:schemeClr val="accent1"/>
                </a:solidFill>
              </a:rPr>
              <a:t> US</a:t>
            </a:r>
            <a:r>
              <a:rPr lang="hr-HR" sz="2000" dirty="0">
                <a:solidFill>
                  <a:schemeClr val="accent1"/>
                </a:solidFill>
              </a:rPr>
              <a:t>D</a:t>
            </a:r>
            <a:r>
              <a:rPr lang="en-US" sz="2000" dirty="0">
                <a:solidFill>
                  <a:schemeClr val="accent1"/>
                </a:solidFill>
              </a:rPr>
              <a:t>25 </a:t>
            </a:r>
            <a:r>
              <a:rPr lang="hr-HR" sz="2000" dirty="0">
                <a:solidFill>
                  <a:schemeClr val="accent1"/>
                </a:solidFill>
              </a:rPr>
              <a:t>do</a:t>
            </a:r>
            <a:r>
              <a:rPr lang="en-US" sz="2000" dirty="0">
                <a:solidFill>
                  <a:schemeClr val="accent1"/>
                </a:solidFill>
              </a:rPr>
              <a:t> US</a:t>
            </a:r>
            <a:r>
              <a:rPr lang="hr-HR" sz="2000" dirty="0">
                <a:solidFill>
                  <a:schemeClr val="accent1"/>
                </a:solidFill>
              </a:rPr>
              <a:t>D</a:t>
            </a:r>
            <a:r>
              <a:rPr lang="en-US" sz="2000" dirty="0">
                <a:solidFill>
                  <a:schemeClr val="accent1"/>
                </a:solidFill>
              </a:rPr>
              <a:t>25,000</a:t>
            </a:r>
          </a:p>
        </p:txBody>
      </p:sp>
    </p:spTree>
    <p:extLst>
      <p:ext uri="{BB962C8B-B14F-4D97-AF65-F5344CB8AC3E}">
        <p14:creationId xmlns:p14="http://schemas.microsoft.com/office/powerpoint/2010/main" val="228327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Priznanja za klubove</a:t>
            </a:r>
            <a:r>
              <a:rPr lang="en-US" dirty="0"/>
              <a:t> </a:t>
            </a:r>
            <a:r>
              <a:rPr lang="hr-HR" dirty="0"/>
              <a:t>i</a:t>
            </a:r>
            <a:r>
              <a:rPr lang="en-US" dirty="0"/>
              <a:t> </a:t>
            </a:r>
            <a:r>
              <a:rPr lang="hr-HR" dirty="0"/>
              <a:t>nagrade za vodeće</a:t>
            </a:r>
            <a:endParaRPr lang="en-US" dirty="0"/>
          </a:p>
        </p:txBody>
      </p:sp>
      <p:graphicFrame>
        <p:nvGraphicFramePr>
          <p:cNvPr id="4" name="Diagram 3"/>
          <p:cNvGraphicFramePr/>
          <p:nvPr>
            <p:extLst>
              <p:ext uri="{D42A27DB-BD31-4B8C-83A1-F6EECF244321}">
                <p14:modId xmlns:p14="http://schemas.microsoft.com/office/powerpoint/2010/main" val="36908044"/>
              </p:ext>
            </p:extLst>
          </p:nvPr>
        </p:nvGraphicFramePr>
        <p:xfrm>
          <a:off x="2098960" y="3807228"/>
          <a:ext cx="8325197" cy="280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3181" y="2498082"/>
            <a:ext cx="10016836" cy="11695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hr-HR" sz="2000" b="1" dirty="0">
                <a:latin typeface="Arial" panose="020B0604020202020204" pitchFamily="34" charset="0"/>
                <a:cs typeface="Arial" panose="020B0604020202020204" pitchFamily="34" charset="0"/>
              </a:rPr>
              <a:t>Ne kompetitivne</a:t>
            </a:r>
            <a:r>
              <a:rPr lang="en-US" sz="2000" b="1" dirty="0">
                <a:latin typeface="Arial" panose="020B0604020202020204" pitchFamily="34" charset="0"/>
                <a:cs typeface="Arial" panose="020B0604020202020204" pitchFamily="34" charset="0"/>
              </a:rPr>
              <a:t> – </a:t>
            </a:r>
            <a:r>
              <a:rPr lang="hr-HR" sz="2000" dirty="0">
                <a:latin typeface="Arial" panose="020B0604020202020204" pitchFamily="34" charset="0"/>
                <a:cs typeface="Arial" panose="020B0604020202020204" pitchFamily="34" charset="0"/>
              </a:rPr>
              <a:t>Nagrade za klubove i odabrana područja</a:t>
            </a:r>
            <a:r>
              <a:rPr lang="en-US" sz="2000" dirty="0">
                <a:latin typeface="Arial" panose="020B0604020202020204" pitchFamily="34" charset="0"/>
                <a:cs typeface="Arial" panose="020B0604020202020204" pitchFamily="34" charset="0"/>
              </a:rPr>
              <a:t>, multi</a:t>
            </a:r>
            <a:r>
              <a:rPr lang="hr-HR" sz="2000" dirty="0">
                <a:latin typeface="Arial" panose="020B0604020202020204" pitchFamily="34" charset="0"/>
                <a:cs typeface="Arial" panose="020B0604020202020204" pitchFamily="34" charset="0"/>
              </a:rPr>
              <a:t>-distrikte</a:t>
            </a:r>
            <a:r>
              <a:rPr lang="en-US" sz="2000"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i distrikte</a:t>
            </a:r>
            <a:r>
              <a:rPr lang="en-US" sz="2000"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koji postignu određene razine sudjelovanja u donacijama</a:t>
            </a: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hr-HR" sz="2000" b="1" dirty="0">
                <a:latin typeface="Arial" panose="020B0604020202020204" pitchFamily="34" charset="0"/>
                <a:cs typeface="Arial" panose="020B0604020202020204" pitchFamily="34" charset="0"/>
              </a:rPr>
              <a:t>Kompetitivne</a:t>
            </a:r>
            <a:r>
              <a:rPr lang="en-US" sz="2000" b="1" dirty="0">
                <a:latin typeface="Arial" panose="020B0604020202020204" pitchFamily="34" charset="0"/>
                <a:cs typeface="Arial" panose="020B0604020202020204" pitchFamily="34" charset="0"/>
              </a:rPr>
              <a:t> – </a:t>
            </a:r>
            <a:r>
              <a:rPr lang="hr-HR" sz="2000" dirty="0">
                <a:latin typeface="Arial" panose="020B0604020202020204" pitchFamily="34" charset="0"/>
                <a:cs typeface="Arial" panose="020B0604020202020204" pitchFamily="34" charset="0"/>
              </a:rPr>
              <a:t>Pet mogućih nagrada za</a:t>
            </a:r>
            <a:r>
              <a:rPr lang="en-US" sz="2000"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područje</a:t>
            </a:r>
            <a:r>
              <a:rPr lang="en-US"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multi</a:t>
            </a:r>
            <a:r>
              <a:rPr lang="hr-HR" sz="2000" dirty="0">
                <a:latin typeface="Arial" panose="020B0604020202020204" pitchFamily="34" charset="0"/>
                <a:cs typeface="Arial" panose="020B0604020202020204" pitchFamily="34" charset="0"/>
              </a:rPr>
              <a:t>-distrikt u distrikt</a:t>
            </a:r>
            <a:r>
              <a:rPr lang="en-US" sz="2000" dirty="0">
                <a:latin typeface="Arial" panose="020B0604020202020204" pitchFamily="34" charset="0"/>
                <a:cs typeface="Arial" panose="020B0604020202020204" pitchFamily="34" charset="0"/>
              </a:rPr>
              <a:t>:</a:t>
            </a:r>
          </a:p>
        </p:txBody>
      </p:sp>
      <p:sp>
        <p:nvSpPr>
          <p:cNvPr id="6" name="TextBox 5"/>
          <p:cNvSpPr txBox="1"/>
          <p:nvPr/>
        </p:nvSpPr>
        <p:spPr>
          <a:xfrm>
            <a:off x="933101" y="1542738"/>
            <a:ext cx="10656916" cy="938719"/>
          </a:xfrm>
          <a:prstGeom prst="rect">
            <a:avLst/>
          </a:prstGeom>
          <a:noFill/>
        </p:spPr>
        <p:txBody>
          <a:bodyPr wrap="square" rtlCol="0">
            <a:spAutoFit/>
          </a:bodyPr>
          <a:lstStyle/>
          <a:p>
            <a:pPr>
              <a:spcAft>
                <a:spcPts val="1800"/>
              </a:spcAft>
            </a:pPr>
            <a:r>
              <a:rPr lang="hr-HR" sz="2000" b="1" dirty="0">
                <a:latin typeface="Arial" panose="020B0604020202020204" pitchFamily="34" charset="0"/>
                <a:cs typeface="Arial" panose="020B0604020202020204" pitchFamily="34" charset="0"/>
              </a:rPr>
              <a:t>Priznanja za klubove (ne „</a:t>
            </a:r>
            <a:r>
              <a:rPr lang="en-US" sz="2000" b="1" dirty="0">
                <a:latin typeface="Arial" panose="020B0604020202020204" pitchFamily="34" charset="0"/>
                <a:cs typeface="Arial" panose="020B0604020202020204" pitchFamily="34" charset="0"/>
              </a:rPr>
              <a:t>Model Club</a:t>
            </a:r>
            <a:r>
              <a:rPr lang="hr-HR"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za prosječnu donaciju po članu i ukupnu donaciju</a:t>
            </a:r>
            <a:endParaRPr lang="en-US" sz="2000" dirty="0">
              <a:latin typeface="Arial" panose="020B0604020202020204" pitchFamily="34" charset="0"/>
              <a:cs typeface="Arial" panose="020B0604020202020204" pitchFamily="34" charset="0"/>
            </a:endParaRPr>
          </a:p>
          <a:p>
            <a:r>
              <a:rPr lang="hr-HR" sz="2000" b="1" dirty="0">
                <a:latin typeface="Arial" panose="020B0604020202020204" pitchFamily="34" charset="0"/>
                <a:cs typeface="Arial" panose="020B0604020202020204" pitchFamily="34" charset="0"/>
              </a:rPr>
              <a:t>Nagrade za vodeće</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485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Lions_Campaign100_Template-Rough-Lines_with_ServiceMark)_3-15-18</Template>
  <TotalTime>2084</TotalTime>
  <Words>2642</Words>
  <Application>Microsoft Office PowerPoint</Application>
  <PresentationFormat>Widescreen</PresentationFormat>
  <Paragraphs>217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Helvetica</vt:lpstr>
      <vt:lpstr>Segoe UI Semibold</vt:lpstr>
      <vt:lpstr>Wingdings</vt:lpstr>
      <vt:lpstr>Office Theme</vt:lpstr>
      <vt:lpstr>Campaign 100</vt:lpstr>
      <vt:lpstr>50 utjecajnih godina</vt:lpstr>
      <vt:lpstr>Put prema Kampanji</vt:lpstr>
      <vt:lpstr>Uvođenje Campaign 100</vt:lpstr>
      <vt:lpstr>Ciljevi i Terminiranje Kampanje</vt:lpstr>
      <vt:lpstr>Predmet vrijedan jake podrške</vt:lpstr>
      <vt:lpstr>LCIF-ovo putovanje</vt:lpstr>
      <vt:lpstr>Individualna priznanja</vt:lpstr>
      <vt:lpstr>Priznanja za klubove i nagrade za vodeće</vt:lpstr>
      <vt:lpstr>Kako možeš pomoći da bi Campaign 100 uspjela?</vt:lpstr>
      <vt:lpstr>Program „Model Club”</vt:lpstr>
      <vt:lpstr>Kontakti</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100</dc:title>
  <dc:creator>Mach, Jennifer</dc:creator>
  <cp:lastModifiedBy>Dražen Melčić</cp:lastModifiedBy>
  <cp:revision>227</cp:revision>
  <cp:lastPrinted>2019-06-07T10:14:09Z</cp:lastPrinted>
  <dcterms:created xsi:type="dcterms:W3CDTF">2018-03-29T20:11:55Z</dcterms:created>
  <dcterms:modified xsi:type="dcterms:W3CDTF">2019-06-08T05:27:17Z</dcterms:modified>
</cp:coreProperties>
</file>